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1" r:id="rId1"/>
  </p:sldMasterIdLst>
  <p:sldIdLst>
    <p:sldId id="256" r:id="rId2"/>
    <p:sldId id="265" r:id="rId3"/>
    <p:sldId id="262" r:id="rId4"/>
    <p:sldId id="259" r:id="rId5"/>
    <p:sldId id="260" r:id="rId6"/>
    <p:sldId id="263" r:id="rId7"/>
    <p:sldId id="258" r:id="rId8"/>
    <p:sldId id="257" r:id="rId9"/>
    <p:sldId id="266" r:id="rId10"/>
    <p:sldId id="267" r:id="rId11"/>
    <p:sldId id="268" r:id="rId12"/>
    <p:sldId id="269" r:id="rId13"/>
    <p:sldId id="264" r:id="rId14"/>
    <p:sldId id="270" r:id="rId15"/>
    <p:sldId id="271" r:id="rId16"/>
    <p:sldId id="272" r:id="rId17"/>
    <p:sldId id="273" r:id="rId18"/>
    <p:sldId id="274" r:id="rId19"/>
    <p:sldId id="275" r:id="rId20"/>
    <p:sldId id="276" r:id="rId21"/>
    <p:sldId id="277" r:id="rId22"/>
    <p:sldId id="278" r:id="rId23"/>
    <p:sldId id="279" r:id="rId24"/>
    <p:sldId id="281" r:id="rId25"/>
    <p:sldId id="280" r:id="rId26"/>
    <p:sldId id="282" r:id="rId27"/>
    <p:sldId id="283" r:id="rId28"/>
    <p:sldId id="284" r:id="rId29"/>
    <p:sldId id="286" r:id="rId30"/>
    <p:sldId id="287" r:id="rId31"/>
    <p:sldId id="288" r:id="rId32"/>
    <p:sldId id="289" r:id="rId33"/>
    <p:sldId id="290" r:id="rId34"/>
    <p:sldId id="294" r:id="rId35"/>
    <p:sldId id="291" r:id="rId36"/>
    <p:sldId id="292" r:id="rId37"/>
    <p:sldId id="295" r:id="rId38"/>
    <p:sldId id="29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694"/>
  </p:normalViewPr>
  <p:slideViewPr>
    <p:cSldViewPr snapToGrid="0" snapToObjects="1">
      <p:cViewPr varScale="1">
        <p:scale>
          <a:sx n="121" d="100"/>
          <a:sy n="121" d="100"/>
        </p:scale>
        <p:origin x="5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9954FC-009D-4CCF-AA94-CA2E20D6983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3773605-712E-456E-BD95-EBA6DF419F06}">
      <dgm:prSet/>
      <dgm:spPr/>
      <dgm:t>
        <a:bodyPr/>
        <a:lstStyle/>
        <a:p>
          <a:pPr>
            <a:lnSpc>
              <a:spcPct val="100000"/>
            </a:lnSpc>
          </a:pPr>
          <a:r>
            <a:rPr lang="en-AU" b="1" dirty="0"/>
            <a:t>Data requirements</a:t>
          </a:r>
          <a:endParaRPr lang="en-US" dirty="0"/>
        </a:p>
      </dgm:t>
    </dgm:pt>
    <dgm:pt modelId="{E3D941CE-4FBE-4F9F-AA39-464C30986AEA}" type="parTrans" cxnId="{F959429C-0D09-4B69-89C5-6B984C297B70}">
      <dgm:prSet/>
      <dgm:spPr/>
      <dgm:t>
        <a:bodyPr/>
        <a:lstStyle/>
        <a:p>
          <a:endParaRPr lang="en-US"/>
        </a:p>
      </dgm:t>
    </dgm:pt>
    <dgm:pt modelId="{927AA733-A93D-48A0-A3BC-C5071327DD57}" type="sibTrans" cxnId="{F959429C-0D09-4B69-89C5-6B984C297B70}">
      <dgm:prSet/>
      <dgm:spPr/>
      <dgm:t>
        <a:bodyPr/>
        <a:lstStyle/>
        <a:p>
          <a:endParaRPr lang="en-US"/>
        </a:p>
      </dgm:t>
    </dgm:pt>
    <dgm:pt modelId="{264E2450-DCF1-407A-9BC4-354E92CE0FF8}">
      <dgm:prSet/>
      <dgm:spPr/>
      <dgm:t>
        <a:bodyPr/>
        <a:lstStyle/>
        <a:p>
          <a:pPr>
            <a:lnSpc>
              <a:spcPct val="100000"/>
            </a:lnSpc>
          </a:pPr>
          <a:r>
            <a:rPr lang="en-AU" b="1" i="1"/>
            <a:t>Geographical</a:t>
          </a:r>
          <a:r>
            <a:rPr lang="en-AU"/>
            <a:t> information by suburb including name, postcode, coordinates, and its corresponding council</a:t>
          </a:r>
          <a:endParaRPr lang="en-US"/>
        </a:p>
      </dgm:t>
    </dgm:pt>
    <dgm:pt modelId="{8534A42D-E25B-4471-B6AA-CCED55CBE058}" type="parTrans" cxnId="{6805ABAC-AB66-47DE-8A26-89B9505DE117}">
      <dgm:prSet/>
      <dgm:spPr/>
      <dgm:t>
        <a:bodyPr/>
        <a:lstStyle/>
        <a:p>
          <a:endParaRPr lang="en-US"/>
        </a:p>
      </dgm:t>
    </dgm:pt>
    <dgm:pt modelId="{BEF67CB4-7CFC-489E-B64A-B0E2A3E39C54}" type="sibTrans" cxnId="{6805ABAC-AB66-47DE-8A26-89B9505DE117}">
      <dgm:prSet/>
      <dgm:spPr/>
      <dgm:t>
        <a:bodyPr/>
        <a:lstStyle/>
        <a:p>
          <a:endParaRPr lang="en-US"/>
        </a:p>
      </dgm:t>
    </dgm:pt>
    <dgm:pt modelId="{91D722DC-F5FE-4EA9-A81D-450909414FDC}">
      <dgm:prSet/>
      <dgm:spPr/>
      <dgm:t>
        <a:bodyPr/>
        <a:lstStyle/>
        <a:p>
          <a:pPr>
            <a:lnSpc>
              <a:spcPct val="100000"/>
            </a:lnSpc>
          </a:pPr>
          <a:r>
            <a:rPr lang="en-AU" dirty="0"/>
            <a:t>Types of </a:t>
          </a:r>
          <a:r>
            <a:rPr lang="en-AU" b="1" i="1" dirty="0"/>
            <a:t>crime</a:t>
          </a:r>
          <a:r>
            <a:rPr lang="en-AU" dirty="0"/>
            <a:t> incidents and their frequencies recorded by suburb</a:t>
          </a:r>
          <a:endParaRPr lang="en-US" dirty="0"/>
        </a:p>
      </dgm:t>
    </dgm:pt>
    <dgm:pt modelId="{8BCAFDDC-4DAF-4071-A745-F82BB8CBA4AB}" type="parTrans" cxnId="{D7200772-B557-49D0-AF41-A9CFF0BD23F0}">
      <dgm:prSet/>
      <dgm:spPr/>
      <dgm:t>
        <a:bodyPr/>
        <a:lstStyle/>
        <a:p>
          <a:endParaRPr lang="en-US"/>
        </a:p>
      </dgm:t>
    </dgm:pt>
    <dgm:pt modelId="{7531BF51-FF11-473C-BB42-E19A75434492}" type="sibTrans" cxnId="{D7200772-B557-49D0-AF41-A9CFF0BD23F0}">
      <dgm:prSet/>
      <dgm:spPr/>
      <dgm:t>
        <a:bodyPr/>
        <a:lstStyle/>
        <a:p>
          <a:endParaRPr lang="en-US"/>
        </a:p>
      </dgm:t>
    </dgm:pt>
    <dgm:pt modelId="{AF936B13-2EDF-4E93-8FAA-29947A5C3C3B}">
      <dgm:prSet/>
      <dgm:spPr/>
      <dgm:t>
        <a:bodyPr/>
        <a:lstStyle/>
        <a:p>
          <a:pPr>
            <a:lnSpc>
              <a:spcPct val="100000"/>
            </a:lnSpc>
          </a:pPr>
          <a:r>
            <a:rPr lang="en-AU"/>
            <a:t>Number of </a:t>
          </a:r>
          <a:r>
            <a:rPr lang="en-AU" b="1" i="1"/>
            <a:t>rental</a:t>
          </a:r>
          <a:r>
            <a:rPr lang="en-AU" i="1"/>
            <a:t> </a:t>
          </a:r>
          <a:r>
            <a:rPr lang="en-AU"/>
            <a:t>properties available and their median prices by suburb</a:t>
          </a:r>
          <a:endParaRPr lang="en-US"/>
        </a:p>
      </dgm:t>
    </dgm:pt>
    <dgm:pt modelId="{2B1A447C-3F64-4B8A-955C-DDFC69F933CA}" type="parTrans" cxnId="{2A23E33B-F43A-4A18-AF76-081E806CE201}">
      <dgm:prSet/>
      <dgm:spPr/>
      <dgm:t>
        <a:bodyPr/>
        <a:lstStyle/>
        <a:p>
          <a:endParaRPr lang="en-US"/>
        </a:p>
      </dgm:t>
    </dgm:pt>
    <dgm:pt modelId="{5C97E9E4-11A5-4107-9BDF-37D715183C76}" type="sibTrans" cxnId="{2A23E33B-F43A-4A18-AF76-081E806CE201}">
      <dgm:prSet/>
      <dgm:spPr/>
      <dgm:t>
        <a:bodyPr/>
        <a:lstStyle/>
        <a:p>
          <a:endParaRPr lang="en-US"/>
        </a:p>
      </dgm:t>
    </dgm:pt>
    <dgm:pt modelId="{E62D28C6-5493-485A-A86E-A82EA84DD7A1}">
      <dgm:prSet/>
      <dgm:spPr/>
      <dgm:t>
        <a:bodyPr/>
        <a:lstStyle/>
        <a:p>
          <a:pPr>
            <a:lnSpc>
              <a:spcPct val="100000"/>
            </a:lnSpc>
          </a:pPr>
          <a:r>
            <a:rPr lang="en-AU"/>
            <a:t>Categories of </a:t>
          </a:r>
          <a:r>
            <a:rPr lang="en-AU" b="1" i="1"/>
            <a:t>venues</a:t>
          </a:r>
          <a:r>
            <a:rPr lang="en-AU"/>
            <a:t> and their numbers by suburb</a:t>
          </a:r>
          <a:endParaRPr lang="en-US"/>
        </a:p>
      </dgm:t>
    </dgm:pt>
    <dgm:pt modelId="{CD055CF0-7D9B-4F73-81B7-B0B4019613F0}" type="parTrans" cxnId="{863E5257-D35C-4405-8532-C8DF34551889}">
      <dgm:prSet/>
      <dgm:spPr/>
      <dgm:t>
        <a:bodyPr/>
        <a:lstStyle/>
        <a:p>
          <a:endParaRPr lang="en-US"/>
        </a:p>
      </dgm:t>
    </dgm:pt>
    <dgm:pt modelId="{A1C61E27-5BD8-4373-B8A1-6B6F4B8B366E}" type="sibTrans" cxnId="{863E5257-D35C-4405-8532-C8DF34551889}">
      <dgm:prSet/>
      <dgm:spPr/>
      <dgm:t>
        <a:bodyPr/>
        <a:lstStyle/>
        <a:p>
          <a:endParaRPr lang="en-US"/>
        </a:p>
      </dgm:t>
    </dgm:pt>
    <dgm:pt modelId="{0CB88F7C-0270-4E18-B229-444ABEC16911}" type="pres">
      <dgm:prSet presAssocID="{719954FC-009D-4CCF-AA94-CA2E20D69836}" presName="root" presStyleCnt="0">
        <dgm:presLayoutVars>
          <dgm:dir/>
          <dgm:resizeHandles val="exact"/>
        </dgm:presLayoutVars>
      </dgm:prSet>
      <dgm:spPr/>
    </dgm:pt>
    <dgm:pt modelId="{657C5DDA-3F5C-474C-B971-28E1573DEEE3}" type="pres">
      <dgm:prSet presAssocID="{73773605-712E-456E-BD95-EBA6DF419F06}" presName="compNode" presStyleCnt="0"/>
      <dgm:spPr/>
    </dgm:pt>
    <dgm:pt modelId="{2B389134-50A3-45BE-9C2E-0A2DAEBE6C03}" type="pres">
      <dgm:prSet presAssocID="{73773605-712E-456E-BD95-EBA6DF419F0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ick"/>
        </a:ext>
      </dgm:extLst>
    </dgm:pt>
    <dgm:pt modelId="{A10D3164-C88B-4E2D-96DA-DB4C6A7EC420}" type="pres">
      <dgm:prSet presAssocID="{73773605-712E-456E-BD95-EBA6DF419F06}" presName="spaceRect" presStyleCnt="0"/>
      <dgm:spPr/>
    </dgm:pt>
    <dgm:pt modelId="{B72EE29F-3406-4140-8AB5-62DB2DE63BBA}" type="pres">
      <dgm:prSet presAssocID="{73773605-712E-456E-BD95-EBA6DF419F06}" presName="textRect" presStyleLbl="revTx" presStyleIdx="0" presStyleCnt="5">
        <dgm:presLayoutVars>
          <dgm:chMax val="1"/>
          <dgm:chPref val="1"/>
        </dgm:presLayoutVars>
      </dgm:prSet>
      <dgm:spPr/>
    </dgm:pt>
    <dgm:pt modelId="{F2EC6B35-8AF7-4FC9-9AAF-9EDEAEFBF726}" type="pres">
      <dgm:prSet presAssocID="{927AA733-A93D-48A0-A3BC-C5071327DD57}" presName="sibTrans" presStyleCnt="0"/>
      <dgm:spPr/>
    </dgm:pt>
    <dgm:pt modelId="{06E3F644-B330-494A-935D-0A436E10885E}" type="pres">
      <dgm:prSet presAssocID="{264E2450-DCF1-407A-9BC4-354E92CE0FF8}" presName="compNode" presStyleCnt="0"/>
      <dgm:spPr/>
    </dgm:pt>
    <dgm:pt modelId="{AB6E1CA3-50F8-413B-AB80-A64822FCD861}" type="pres">
      <dgm:prSet presAssocID="{264E2450-DCF1-407A-9BC4-354E92CE0FF8}"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Hill scene"/>
        </a:ext>
      </dgm:extLst>
    </dgm:pt>
    <dgm:pt modelId="{B8D7C19C-7C95-4D63-AA00-B40DE6A8F833}" type="pres">
      <dgm:prSet presAssocID="{264E2450-DCF1-407A-9BC4-354E92CE0FF8}" presName="spaceRect" presStyleCnt="0"/>
      <dgm:spPr/>
    </dgm:pt>
    <dgm:pt modelId="{67F5317C-6AD3-4E91-8904-D981541CF20B}" type="pres">
      <dgm:prSet presAssocID="{264E2450-DCF1-407A-9BC4-354E92CE0FF8}" presName="textRect" presStyleLbl="revTx" presStyleIdx="1" presStyleCnt="5">
        <dgm:presLayoutVars>
          <dgm:chMax val="1"/>
          <dgm:chPref val="1"/>
        </dgm:presLayoutVars>
      </dgm:prSet>
      <dgm:spPr/>
    </dgm:pt>
    <dgm:pt modelId="{87B95E0F-8F9C-41E7-BC42-9AA733EA5445}" type="pres">
      <dgm:prSet presAssocID="{BEF67CB4-7CFC-489E-B64A-B0E2A3E39C54}" presName="sibTrans" presStyleCnt="0"/>
      <dgm:spPr/>
    </dgm:pt>
    <dgm:pt modelId="{892A39F8-ECA3-46FA-A817-66651F9CE878}" type="pres">
      <dgm:prSet presAssocID="{91D722DC-F5FE-4EA9-A81D-450909414FDC}" presName="compNode" presStyleCnt="0"/>
      <dgm:spPr/>
    </dgm:pt>
    <dgm:pt modelId="{38DB65E5-E534-4AC3-B4E8-8E771B0F033C}" type="pres">
      <dgm:prSet presAssocID="{91D722DC-F5FE-4EA9-A81D-450909414FDC}"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xi"/>
        </a:ext>
      </dgm:extLst>
    </dgm:pt>
    <dgm:pt modelId="{B47AAEF6-1EBF-43A5-9EC9-133358D7E79C}" type="pres">
      <dgm:prSet presAssocID="{91D722DC-F5FE-4EA9-A81D-450909414FDC}" presName="spaceRect" presStyleCnt="0"/>
      <dgm:spPr/>
    </dgm:pt>
    <dgm:pt modelId="{239CD01B-8577-472F-8E01-F8F8988FFB0F}" type="pres">
      <dgm:prSet presAssocID="{91D722DC-F5FE-4EA9-A81D-450909414FDC}" presName="textRect" presStyleLbl="revTx" presStyleIdx="2" presStyleCnt="5">
        <dgm:presLayoutVars>
          <dgm:chMax val="1"/>
          <dgm:chPref val="1"/>
        </dgm:presLayoutVars>
      </dgm:prSet>
      <dgm:spPr/>
    </dgm:pt>
    <dgm:pt modelId="{320B5CEA-5295-4CA9-B433-941CE5557ACF}" type="pres">
      <dgm:prSet presAssocID="{7531BF51-FF11-473C-BB42-E19A75434492}" presName="sibTrans" presStyleCnt="0"/>
      <dgm:spPr/>
    </dgm:pt>
    <dgm:pt modelId="{A731AE60-7F32-480A-B1DF-A709161F6A84}" type="pres">
      <dgm:prSet presAssocID="{AF936B13-2EDF-4E93-8FAA-29947A5C3C3B}" presName="compNode" presStyleCnt="0"/>
      <dgm:spPr/>
    </dgm:pt>
    <dgm:pt modelId="{A69BFE1A-EBB0-40B1-B260-8DF5CAAED393}" type="pres">
      <dgm:prSet presAssocID="{AF936B13-2EDF-4E93-8FAA-29947A5C3C3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ouse"/>
        </a:ext>
      </dgm:extLst>
    </dgm:pt>
    <dgm:pt modelId="{52080A2D-9B4D-41A9-BE4C-063F51558AAA}" type="pres">
      <dgm:prSet presAssocID="{AF936B13-2EDF-4E93-8FAA-29947A5C3C3B}" presName="spaceRect" presStyleCnt="0"/>
      <dgm:spPr/>
    </dgm:pt>
    <dgm:pt modelId="{6934E819-6B66-4F3A-A312-D45847A492FC}" type="pres">
      <dgm:prSet presAssocID="{AF936B13-2EDF-4E93-8FAA-29947A5C3C3B}" presName="textRect" presStyleLbl="revTx" presStyleIdx="3" presStyleCnt="5">
        <dgm:presLayoutVars>
          <dgm:chMax val="1"/>
          <dgm:chPref val="1"/>
        </dgm:presLayoutVars>
      </dgm:prSet>
      <dgm:spPr/>
    </dgm:pt>
    <dgm:pt modelId="{49435A4E-6E8B-4DD9-86C5-97A5646C06DD}" type="pres">
      <dgm:prSet presAssocID="{5C97E9E4-11A5-4107-9BDF-37D715183C76}" presName="sibTrans" presStyleCnt="0"/>
      <dgm:spPr/>
    </dgm:pt>
    <dgm:pt modelId="{AD71CCF8-F473-4F5D-9DBA-A6C047C21F78}" type="pres">
      <dgm:prSet presAssocID="{E62D28C6-5493-485A-A86E-A82EA84DD7A1}" presName="compNode" presStyleCnt="0"/>
      <dgm:spPr/>
    </dgm:pt>
    <dgm:pt modelId="{7298A9BF-EEF6-4DF7-BB20-AD7D108D2A6D}" type="pres">
      <dgm:prSet presAssocID="{E62D28C6-5493-485A-A86E-A82EA84DD7A1}"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City"/>
        </a:ext>
      </dgm:extLst>
    </dgm:pt>
    <dgm:pt modelId="{8BC3678C-5008-44B9-8C39-4DBED6228696}" type="pres">
      <dgm:prSet presAssocID="{E62D28C6-5493-485A-A86E-A82EA84DD7A1}" presName="spaceRect" presStyleCnt="0"/>
      <dgm:spPr/>
    </dgm:pt>
    <dgm:pt modelId="{7E373334-19E8-4117-9DDC-E6C831ECDBE7}" type="pres">
      <dgm:prSet presAssocID="{E62D28C6-5493-485A-A86E-A82EA84DD7A1}" presName="textRect" presStyleLbl="revTx" presStyleIdx="4" presStyleCnt="5">
        <dgm:presLayoutVars>
          <dgm:chMax val="1"/>
          <dgm:chPref val="1"/>
        </dgm:presLayoutVars>
      </dgm:prSet>
      <dgm:spPr/>
    </dgm:pt>
  </dgm:ptLst>
  <dgm:cxnLst>
    <dgm:cxn modelId="{E1DC2C04-474A-CA48-80A2-738EB99CC5AC}" type="presOf" srcId="{73773605-712E-456E-BD95-EBA6DF419F06}" destId="{B72EE29F-3406-4140-8AB5-62DB2DE63BBA}" srcOrd="0" destOrd="0" presId="urn:microsoft.com/office/officeart/2018/2/layout/IconLabelList"/>
    <dgm:cxn modelId="{30E9730A-99BB-C44A-913E-9111F5791172}" type="presOf" srcId="{E62D28C6-5493-485A-A86E-A82EA84DD7A1}" destId="{7E373334-19E8-4117-9DDC-E6C831ECDBE7}" srcOrd="0" destOrd="0" presId="urn:microsoft.com/office/officeart/2018/2/layout/IconLabelList"/>
    <dgm:cxn modelId="{4FBE331E-28F0-224E-8CCD-BF5ED2314695}" type="presOf" srcId="{91D722DC-F5FE-4EA9-A81D-450909414FDC}" destId="{239CD01B-8577-472F-8E01-F8F8988FFB0F}" srcOrd="0" destOrd="0" presId="urn:microsoft.com/office/officeart/2018/2/layout/IconLabelList"/>
    <dgm:cxn modelId="{F64F8E1E-B6A9-8745-88F3-401213AAE29D}" type="presOf" srcId="{719954FC-009D-4CCF-AA94-CA2E20D69836}" destId="{0CB88F7C-0270-4E18-B229-444ABEC16911}" srcOrd="0" destOrd="0" presId="urn:microsoft.com/office/officeart/2018/2/layout/IconLabelList"/>
    <dgm:cxn modelId="{2A23E33B-F43A-4A18-AF76-081E806CE201}" srcId="{719954FC-009D-4CCF-AA94-CA2E20D69836}" destId="{AF936B13-2EDF-4E93-8FAA-29947A5C3C3B}" srcOrd="3" destOrd="0" parTransId="{2B1A447C-3F64-4B8A-955C-DDFC69F933CA}" sibTransId="{5C97E9E4-11A5-4107-9BDF-37D715183C76}"/>
    <dgm:cxn modelId="{863E5257-D35C-4405-8532-C8DF34551889}" srcId="{719954FC-009D-4CCF-AA94-CA2E20D69836}" destId="{E62D28C6-5493-485A-A86E-A82EA84DD7A1}" srcOrd="4" destOrd="0" parTransId="{CD055CF0-7D9B-4F73-81B7-B0B4019613F0}" sibTransId="{A1C61E27-5BD8-4373-B8A1-6B6F4B8B366E}"/>
    <dgm:cxn modelId="{D7200772-B557-49D0-AF41-A9CFF0BD23F0}" srcId="{719954FC-009D-4CCF-AA94-CA2E20D69836}" destId="{91D722DC-F5FE-4EA9-A81D-450909414FDC}" srcOrd="2" destOrd="0" parTransId="{8BCAFDDC-4DAF-4071-A745-F82BB8CBA4AB}" sibTransId="{7531BF51-FF11-473C-BB42-E19A75434492}"/>
    <dgm:cxn modelId="{F8992C9A-1AE8-A844-90A4-FF7FB3A37B43}" type="presOf" srcId="{AF936B13-2EDF-4E93-8FAA-29947A5C3C3B}" destId="{6934E819-6B66-4F3A-A312-D45847A492FC}" srcOrd="0" destOrd="0" presId="urn:microsoft.com/office/officeart/2018/2/layout/IconLabelList"/>
    <dgm:cxn modelId="{F959429C-0D09-4B69-89C5-6B984C297B70}" srcId="{719954FC-009D-4CCF-AA94-CA2E20D69836}" destId="{73773605-712E-456E-BD95-EBA6DF419F06}" srcOrd="0" destOrd="0" parTransId="{E3D941CE-4FBE-4F9F-AA39-464C30986AEA}" sibTransId="{927AA733-A93D-48A0-A3BC-C5071327DD57}"/>
    <dgm:cxn modelId="{DE2D47A1-E87D-0640-862A-3ECDA52CA290}" type="presOf" srcId="{264E2450-DCF1-407A-9BC4-354E92CE0FF8}" destId="{67F5317C-6AD3-4E91-8904-D981541CF20B}" srcOrd="0" destOrd="0" presId="urn:microsoft.com/office/officeart/2018/2/layout/IconLabelList"/>
    <dgm:cxn modelId="{6805ABAC-AB66-47DE-8A26-89B9505DE117}" srcId="{719954FC-009D-4CCF-AA94-CA2E20D69836}" destId="{264E2450-DCF1-407A-9BC4-354E92CE0FF8}" srcOrd="1" destOrd="0" parTransId="{8534A42D-E25B-4471-B6AA-CCED55CBE058}" sibTransId="{BEF67CB4-7CFC-489E-B64A-B0E2A3E39C54}"/>
    <dgm:cxn modelId="{B6753F78-7024-8441-87A5-2D4BD7C7DE29}" type="presParOf" srcId="{0CB88F7C-0270-4E18-B229-444ABEC16911}" destId="{657C5DDA-3F5C-474C-B971-28E1573DEEE3}" srcOrd="0" destOrd="0" presId="urn:microsoft.com/office/officeart/2018/2/layout/IconLabelList"/>
    <dgm:cxn modelId="{DA000629-74D8-FD47-83B1-F87B4DC7BAD9}" type="presParOf" srcId="{657C5DDA-3F5C-474C-B971-28E1573DEEE3}" destId="{2B389134-50A3-45BE-9C2E-0A2DAEBE6C03}" srcOrd="0" destOrd="0" presId="urn:microsoft.com/office/officeart/2018/2/layout/IconLabelList"/>
    <dgm:cxn modelId="{6CD9BF0D-3444-1145-9EC1-5DD2680881E8}" type="presParOf" srcId="{657C5DDA-3F5C-474C-B971-28E1573DEEE3}" destId="{A10D3164-C88B-4E2D-96DA-DB4C6A7EC420}" srcOrd="1" destOrd="0" presId="urn:microsoft.com/office/officeart/2018/2/layout/IconLabelList"/>
    <dgm:cxn modelId="{3DB210DB-2147-9A45-B963-A56D6E877999}" type="presParOf" srcId="{657C5DDA-3F5C-474C-B971-28E1573DEEE3}" destId="{B72EE29F-3406-4140-8AB5-62DB2DE63BBA}" srcOrd="2" destOrd="0" presId="urn:microsoft.com/office/officeart/2018/2/layout/IconLabelList"/>
    <dgm:cxn modelId="{708A6CA0-59BB-674B-B7E6-BE7092AE8D1B}" type="presParOf" srcId="{0CB88F7C-0270-4E18-B229-444ABEC16911}" destId="{F2EC6B35-8AF7-4FC9-9AAF-9EDEAEFBF726}" srcOrd="1" destOrd="0" presId="urn:microsoft.com/office/officeart/2018/2/layout/IconLabelList"/>
    <dgm:cxn modelId="{6855094C-EEBC-FE42-81FB-CFE407506197}" type="presParOf" srcId="{0CB88F7C-0270-4E18-B229-444ABEC16911}" destId="{06E3F644-B330-494A-935D-0A436E10885E}" srcOrd="2" destOrd="0" presId="urn:microsoft.com/office/officeart/2018/2/layout/IconLabelList"/>
    <dgm:cxn modelId="{B170A25E-B8D6-E64D-B73B-130F29F815F2}" type="presParOf" srcId="{06E3F644-B330-494A-935D-0A436E10885E}" destId="{AB6E1CA3-50F8-413B-AB80-A64822FCD861}" srcOrd="0" destOrd="0" presId="urn:microsoft.com/office/officeart/2018/2/layout/IconLabelList"/>
    <dgm:cxn modelId="{8F965E25-C3B4-F04A-BAD9-EA8E4EE66E11}" type="presParOf" srcId="{06E3F644-B330-494A-935D-0A436E10885E}" destId="{B8D7C19C-7C95-4D63-AA00-B40DE6A8F833}" srcOrd="1" destOrd="0" presId="urn:microsoft.com/office/officeart/2018/2/layout/IconLabelList"/>
    <dgm:cxn modelId="{E6726E5D-EE1E-A54E-8116-8B3216B05BCD}" type="presParOf" srcId="{06E3F644-B330-494A-935D-0A436E10885E}" destId="{67F5317C-6AD3-4E91-8904-D981541CF20B}" srcOrd="2" destOrd="0" presId="urn:microsoft.com/office/officeart/2018/2/layout/IconLabelList"/>
    <dgm:cxn modelId="{6F35AAE6-6CBD-5841-BDAE-03BDE66F8FCF}" type="presParOf" srcId="{0CB88F7C-0270-4E18-B229-444ABEC16911}" destId="{87B95E0F-8F9C-41E7-BC42-9AA733EA5445}" srcOrd="3" destOrd="0" presId="urn:microsoft.com/office/officeart/2018/2/layout/IconLabelList"/>
    <dgm:cxn modelId="{7168156E-B4F3-0C41-A5EE-69E166C64F68}" type="presParOf" srcId="{0CB88F7C-0270-4E18-B229-444ABEC16911}" destId="{892A39F8-ECA3-46FA-A817-66651F9CE878}" srcOrd="4" destOrd="0" presId="urn:microsoft.com/office/officeart/2018/2/layout/IconLabelList"/>
    <dgm:cxn modelId="{F003B1C0-52C1-A94D-B684-2E4D09579BF1}" type="presParOf" srcId="{892A39F8-ECA3-46FA-A817-66651F9CE878}" destId="{38DB65E5-E534-4AC3-B4E8-8E771B0F033C}" srcOrd="0" destOrd="0" presId="urn:microsoft.com/office/officeart/2018/2/layout/IconLabelList"/>
    <dgm:cxn modelId="{6857FDC9-BFC2-9842-83C1-857AD5E3EEB8}" type="presParOf" srcId="{892A39F8-ECA3-46FA-A817-66651F9CE878}" destId="{B47AAEF6-1EBF-43A5-9EC9-133358D7E79C}" srcOrd="1" destOrd="0" presId="urn:microsoft.com/office/officeart/2018/2/layout/IconLabelList"/>
    <dgm:cxn modelId="{ED38E666-026B-0D49-8F2F-6D9E75E0B57D}" type="presParOf" srcId="{892A39F8-ECA3-46FA-A817-66651F9CE878}" destId="{239CD01B-8577-472F-8E01-F8F8988FFB0F}" srcOrd="2" destOrd="0" presId="urn:microsoft.com/office/officeart/2018/2/layout/IconLabelList"/>
    <dgm:cxn modelId="{BC1175BA-44B8-504A-AD91-906130CDE367}" type="presParOf" srcId="{0CB88F7C-0270-4E18-B229-444ABEC16911}" destId="{320B5CEA-5295-4CA9-B433-941CE5557ACF}" srcOrd="5" destOrd="0" presId="urn:microsoft.com/office/officeart/2018/2/layout/IconLabelList"/>
    <dgm:cxn modelId="{B707CFA0-2D04-2F40-AFA2-DDDD4A8B5245}" type="presParOf" srcId="{0CB88F7C-0270-4E18-B229-444ABEC16911}" destId="{A731AE60-7F32-480A-B1DF-A709161F6A84}" srcOrd="6" destOrd="0" presId="urn:microsoft.com/office/officeart/2018/2/layout/IconLabelList"/>
    <dgm:cxn modelId="{92710BB1-3267-F845-B9C9-89C3E58F55E1}" type="presParOf" srcId="{A731AE60-7F32-480A-B1DF-A709161F6A84}" destId="{A69BFE1A-EBB0-40B1-B260-8DF5CAAED393}" srcOrd="0" destOrd="0" presId="urn:microsoft.com/office/officeart/2018/2/layout/IconLabelList"/>
    <dgm:cxn modelId="{986672E2-C647-3A48-AF96-A574F707207A}" type="presParOf" srcId="{A731AE60-7F32-480A-B1DF-A709161F6A84}" destId="{52080A2D-9B4D-41A9-BE4C-063F51558AAA}" srcOrd="1" destOrd="0" presId="urn:microsoft.com/office/officeart/2018/2/layout/IconLabelList"/>
    <dgm:cxn modelId="{7384A2D5-BBAB-284F-AF8C-C08C5BED27AE}" type="presParOf" srcId="{A731AE60-7F32-480A-B1DF-A709161F6A84}" destId="{6934E819-6B66-4F3A-A312-D45847A492FC}" srcOrd="2" destOrd="0" presId="urn:microsoft.com/office/officeart/2018/2/layout/IconLabelList"/>
    <dgm:cxn modelId="{65F180A9-3277-5943-97D3-0FBE76AF1FBB}" type="presParOf" srcId="{0CB88F7C-0270-4E18-B229-444ABEC16911}" destId="{49435A4E-6E8B-4DD9-86C5-97A5646C06DD}" srcOrd="7" destOrd="0" presId="urn:microsoft.com/office/officeart/2018/2/layout/IconLabelList"/>
    <dgm:cxn modelId="{3C90F98C-386E-FC4C-9E8C-9A3E8CC4A80A}" type="presParOf" srcId="{0CB88F7C-0270-4E18-B229-444ABEC16911}" destId="{AD71CCF8-F473-4F5D-9DBA-A6C047C21F78}" srcOrd="8" destOrd="0" presId="urn:microsoft.com/office/officeart/2018/2/layout/IconLabelList"/>
    <dgm:cxn modelId="{D6D73EDF-92E9-F849-8ACD-A05430B34CB5}" type="presParOf" srcId="{AD71CCF8-F473-4F5D-9DBA-A6C047C21F78}" destId="{7298A9BF-EEF6-4DF7-BB20-AD7D108D2A6D}" srcOrd="0" destOrd="0" presId="urn:microsoft.com/office/officeart/2018/2/layout/IconLabelList"/>
    <dgm:cxn modelId="{31AB74E8-0DB9-9740-830B-2796812D60D3}" type="presParOf" srcId="{AD71CCF8-F473-4F5D-9DBA-A6C047C21F78}" destId="{8BC3678C-5008-44B9-8C39-4DBED6228696}" srcOrd="1" destOrd="0" presId="urn:microsoft.com/office/officeart/2018/2/layout/IconLabelList"/>
    <dgm:cxn modelId="{F42FA6CF-0A07-EE43-9DC3-1F20787E4545}" type="presParOf" srcId="{AD71CCF8-F473-4F5D-9DBA-A6C047C21F78}" destId="{7E373334-19E8-4117-9DDC-E6C831ECDBE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48D915-28BD-4247-9E75-7C22973345B0}"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D0A70861-1CCE-4D98-AEB1-5EBA9F695690}">
      <dgm:prSet/>
      <dgm:spPr/>
      <dgm:t>
        <a:bodyPr/>
        <a:lstStyle/>
        <a:p>
          <a:r>
            <a:rPr lang="en-AU" b="1" dirty="0"/>
            <a:t>Requirement 1</a:t>
          </a:r>
          <a:endParaRPr lang="en-US" dirty="0"/>
        </a:p>
      </dgm:t>
    </dgm:pt>
    <dgm:pt modelId="{9AAB5CBC-E056-4EAF-A034-C039158E11B3}" type="parTrans" cxnId="{00B5919B-6B19-47F3-8C48-11B059541D5A}">
      <dgm:prSet/>
      <dgm:spPr/>
      <dgm:t>
        <a:bodyPr/>
        <a:lstStyle/>
        <a:p>
          <a:endParaRPr lang="en-US"/>
        </a:p>
      </dgm:t>
    </dgm:pt>
    <dgm:pt modelId="{023F6B7A-4A97-4D27-956A-37841D1ABF32}" type="sibTrans" cxnId="{00B5919B-6B19-47F3-8C48-11B059541D5A}">
      <dgm:prSet/>
      <dgm:spPr/>
      <dgm:t>
        <a:bodyPr/>
        <a:lstStyle/>
        <a:p>
          <a:endParaRPr lang="en-US"/>
        </a:p>
      </dgm:t>
    </dgm:pt>
    <dgm:pt modelId="{E10D9FE1-2453-4864-AF03-4A23D8B9EB21}">
      <dgm:prSet/>
      <dgm:spPr/>
      <dgm:t>
        <a:bodyPr/>
        <a:lstStyle/>
        <a:p>
          <a:r>
            <a:rPr lang="en-AU" dirty="0"/>
            <a:t>Euclidean distance</a:t>
          </a:r>
          <a:endParaRPr lang="en-US" dirty="0"/>
        </a:p>
      </dgm:t>
    </dgm:pt>
    <dgm:pt modelId="{5432FC6B-003C-48B0-B9D1-61F1E58724B5}" type="parTrans" cxnId="{76642F19-03C4-4159-8933-3B66C7158CC7}">
      <dgm:prSet/>
      <dgm:spPr/>
      <dgm:t>
        <a:bodyPr/>
        <a:lstStyle/>
        <a:p>
          <a:endParaRPr lang="en-US"/>
        </a:p>
      </dgm:t>
    </dgm:pt>
    <dgm:pt modelId="{3D3B22C4-821E-46D0-B3C6-D498479B2D94}" type="sibTrans" cxnId="{76642F19-03C4-4159-8933-3B66C7158CC7}">
      <dgm:prSet/>
      <dgm:spPr/>
      <dgm:t>
        <a:bodyPr/>
        <a:lstStyle/>
        <a:p>
          <a:endParaRPr lang="en-US"/>
        </a:p>
      </dgm:t>
    </dgm:pt>
    <dgm:pt modelId="{A0554A2B-783E-400A-A093-B7348AFF39EB}">
      <dgm:prSet/>
      <dgm:spPr/>
      <dgm:t>
        <a:bodyPr/>
        <a:lstStyle/>
        <a:p>
          <a:r>
            <a:rPr lang="en-AU" b="1" dirty="0"/>
            <a:t>Requirement 2</a:t>
          </a:r>
          <a:endParaRPr lang="en-US" dirty="0"/>
        </a:p>
      </dgm:t>
    </dgm:pt>
    <dgm:pt modelId="{0F0791B4-23D3-45F7-A75E-975DBC9312A7}" type="parTrans" cxnId="{3B2C0C04-5689-485E-BE21-1518A03D10FF}">
      <dgm:prSet/>
      <dgm:spPr/>
      <dgm:t>
        <a:bodyPr/>
        <a:lstStyle/>
        <a:p>
          <a:endParaRPr lang="en-US"/>
        </a:p>
      </dgm:t>
    </dgm:pt>
    <dgm:pt modelId="{77321EFE-0B83-40CD-BEA0-D1521622C6A5}" type="sibTrans" cxnId="{3B2C0C04-5689-485E-BE21-1518A03D10FF}">
      <dgm:prSet/>
      <dgm:spPr/>
      <dgm:t>
        <a:bodyPr/>
        <a:lstStyle/>
        <a:p>
          <a:endParaRPr lang="en-US"/>
        </a:p>
      </dgm:t>
    </dgm:pt>
    <dgm:pt modelId="{C80522A8-2BC3-48BD-BB56-AE8C74C10222}">
      <dgm:prSet/>
      <dgm:spPr/>
      <dgm:t>
        <a:bodyPr/>
        <a:lstStyle/>
        <a:p>
          <a:r>
            <a:rPr lang="en-AU" dirty="0"/>
            <a:t>Count</a:t>
          </a:r>
          <a:endParaRPr lang="en-US" dirty="0"/>
        </a:p>
      </dgm:t>
    </dgm:pt>
    <dgm:pt modelId="{53F6624A-2758-495D-B002-38E9636501C9}" type="parTrans" cxnId="{B0710385-B8A1-4979-986F-E7DDC51D274A}">
      <dgm:prSet/>
      <dgm:spPr/>
      <dgm:t>
        <a:bodyPr/>
        <a:lstStyle/>
        <a:p>
          <a:endParaRPr lang="en-US"/>
        </a:p>
      </dgm:t>
    </dgm:pt>
    <dgm:pt modelId="{0FC55AA2-1882-456F-B0F7-662FE59503E0}" type="sibTrans" cxnId="{B0710385-B8A1-4979-986F-E7DDC51D274A}">
      <dgm:prSet/>
      <dgm:spPr/>
      <dgm:t>
        <a:bodyPr/>
        <a:lstStyle/>
        <a:p>
          <a:endParaRPr lang="en-US"/>
        </a:p>
      </dgm:t>
    </dgm:pt>
    <dgm:pt modelId="{2A950180-B339-48B4-901C-71F65C0D463A}">
      <dgm:prSet/>
      <dgm:spPr/>
      <dgm:t>
        <a:bodyPr/>
        <a:lstStyle/>
        <a:p>
          <a:r>
            <a:rPr lang="en-AU" dirty="0"/>
            <a:t>Median</a:t>
          </a:r>
          <a:endParaRPr lang="en-US" dirty="0"/>
        </a:p>
      </dgm:t>
    </dgm:pt>
    <dgm:pt modelId="{045D09A7-77F1-48A2-9E63-5FBF9E0B0455}" type="parTrans" cxnId="{4D0D3D18-4269-4E85-97FD-5CF24B9F6F4A}">
      <dgm:prSet/>
      <dgm:spPr/>
      <dgm:t>
        <a:bodyPr/>
        <a:lstStyle/>
        <a:p>
          <a:endParaRPr lang="en-US"/>
        </a:p>
      </dgm:t>
    </dgm:pt>
    <dgm:pt modelId="{430E8697-FF13-40AB-9C40-E4519D07261A}" type="sibTrans" cxnId="{4D0D3D18-4269-4E85-97FD-5CF24B9F6F4A}">
      <dgm:prSet/>
      <dgm:spPr/>
      <dgm:t>
        <a:bodyPr/>
        <a:lstStyle/>
        <a:p>
          <a:endParaRPr lang="en-US"/>
        </a:p>
      </dgm:t>
    </dgm:pt>
    <dgm:pt modelId="{4D606FA7-8B39-4A76-9740-7F3DD6D7098E}">
      <dgm:prSet/>
      <dgm:spPr/>
      <dgm:t>
        <a:bodyPr/>
        <a:lstStyle/>
        <a:p>
          <a:r>
            <a:rPr lang="en-AU" b="1" dirty="0"/>
            <a:t>Requirement 3</a:t>
          </a:r>
          <a:endParaRPr lang="en-US" dirty="0"/>
        </a:p>
      </dgm:t>
    </dgm:pt>
    <dgm:pt modelId="{31BE7DFA-2DAF-482D-9CA3-ED07CC7C7781}" type="parTrans" cxnId="{9C877465-D0B3-44BF-9DA2-362D958BEDE9}">
      <dgm:prSet/>
      <dgm:spPr/>
      <dgm:t>
        <a:bodyPr/>
        <a:lstStyle/>
        <a:p>
          <a:endParaRPr lang="en-US"/>
        </a:p>
      </dgm:t>
    </dgm:pt>
    <dgm:pt modelId="{AF8F409A-9C78-4A7E-8263-F3AEC5CDE527}" type="sibTrans" cxnId="{9C877465-D0B3-44BF-9DA2-362D958BEDE9}">
      <dgm:prSet/>
      <dgm:spPr/>
      <dgm:t>
        <a:bodyPr/>
        <a:lstStyle/>
        <a:p>
          <a:endParaRPr lang="en-US"/>
        </a:p>
      </dgm:t>
    </dgm:pt>
    <dgm:pt modelId="{117635C7-329F-4191-B6FD-521660A16707}">
      <dgm:prSet/>
      <dgm:spPr/>
      <dgm:t>
        <a:bodyPr/>
        <a:lstStyle/>
        <a:p>
          <a:r>
            <a:rPr lang="en-AU" dirty="0"/>
            <a:t>A20 Assault and related offences</a:t>
          </a:r>
          <a:endParaRPr lang="en-US" dirty="0"/>
        </a:p>
      </dgm:t>
    </dgm:pt>
    <dgm:pt modelId="{F02119A1-B9CF-439F-BD1F-37D5858E6776}" type="parTrans" cxnId="{CC3C23B3-C9B3-4721-AE1E-057D2EE4F144}">
      <dgm:prSet/>
      <dgm:spPr/>
      <dgm:t>
        <a:bodyPr/>
        <a:lstStyle/>
        <a:p>
          <a:endParaRPr lang="en-US"/>
        </a:p>
      </dgm:t>
    </dgm:pt>
    <dgm:pt modelId="{4B5BD159-3E62-4122-99F8-6343AF495B71}" type="sibTrans" cxnId="{CC3C23B3-C9B3-4721-AE1E-057D2EE4F144}">
      <dgm:prSet/>
      <dgm:spPr/>
      <dgm:t>
        <a:bodyPr/>
        <a:lstStyle/>
        <a:p>
          <a:endParaRPr lang="en-US"/>
        </a:p>
      </dgm:t>
    </dgm:pt>
    <dgm:pt modelId="{870E7719-0074-4D5C-9BD4-945228F05EFF}">
      <dgm:prSet/>
      <dgm:spPr/>
      <dgm:t>
        <a:bodyPr/>
        <a:lstStyle/>
        <a:p>
          <a:r>
            <a:rPr lang="en-AU" dirty="0"/>
            <a:t>A50 Robbery</a:t>
          </a:r>
          <a:endParaRPr lang="en-US" dirty="0"/>
        </a:p>
      </dgm:t>
    </dgm:pt>
    <dgm:pt modelId="{4D3545A6-166F-40DA-9F45-7AB885C6AED8}" type="parTrans" cxnId="{2414DCD9-21B5-46A2-94BE-24B79755AA08}">
      <dgm:prSet/>
      <dgm:spPr/>
      <dgm:t>
        <a:bodyPr/>
        <a:lstStyle/>
        <a:p>
          <a:endParaRPr lang="en-US"/>
        </a:p>
      </dgm:t>
    </dgm:pt>
    <dgm:pt modelId="{C207CE9D-703D-4DF7-8701-F67F55C4B786}" type="sibTrans" cxnId="{2414DCD9-21B5-46A2-94BE-24B79755AA08}">
      <dgm:prSet/>
      <dgm:spPr/>
      <dgm:t>
        <a:bodyPr/>
        <a:lstStyle/>
        <a:p>
          <a:endParaRPr lang="en-US"/>
        </a:p>
      </dgm:t>
    </dgm:pt>
    <dgm:pt modelId="{692C08FC-FF7C-4CA5-90B8-9C3B374DC602}">
      <dgm:prSet/>
      <dgm:spPr/>
      <dgm:t>
        <a:bodyPr/>
        <a:lstStyle/>
        <a:p>
          <a:r>
            <a:rPr lang="en-AU" dirty="0"/>
            <a:t>A70 Stalking, harassment and threatening behaviour</a:t>
          </a:r>
          <a:endParaRPr lang="en-US" dirty="0"/>
        </a:p>
      </dgm:t>
    </dgm:pt>
    <dgm:pt modelId="{2FA5116A-D80C-4F80-9E80-E0BC2EE03576}" type="parTrans" cxnId="{CF19F2AF-299E-4A5F-95D8-CE8182D01233}">
      <dgm:prSet/>
      <dgm:spPr/>
      <dgm:t>
        <a:bodyPr/>
        <a:lstStyle/>
        <a:p>
          <a:endParaRPr lang="en-US"/>
        </a:p>
      </dgm:t>
    </dgm:pt>
    <dgm:pt modelId="{774B8284-1DED-41F4-900D-8FE9AA7DAA99}" type="sibTrans" cxnId="{CF19F2AF-299E-4A5F-95D8-CE8182D01233}">
      <dgm:prSet/>
      <dgm:spPr/>
      <dgm:t>
        <a:bodyPr/>
        <a:lstStyle/>
        <a:p>
          <a:endParaRPr lang="en-US"/>
        </a:p>
      </dgm:t>
    </dgm:pt>
    <dgm:pt modelId="{0B26A551-C3DE-483E-9079-A88018A69A98}">
      <dgm:prSet/>
      <dgm:spPr/>
      <dgm:t>
        <a:bodyPr/>
        <a:lstStyle/>
        <a:p>
          <a:r>
            <a:rPr lang="en-AU" dirty="0"/>
            <a:t>A80 Dangerous and negligent act endangering people</a:t>
          </a:r>
          <a:endParaRPr lang="en-US" dirty="0"/>
        </a:p>
      </dgm:t>
    </dgm:pt>
    <dgm:pt modelId="{22C9CE51-E14C-41CC-A542-3549EBDD6695}" type="parTrans" cxnId="{A07151BA-B185-4877-91DC-E525BD2CEC1A}">
      <dgm:prSet/>
      <dgm:spPr/>
      <dgm:t>
        <a:bodyPr/>
        <a:lstStyle/>
        <a:p>
          <a:endParaRPr lang="en-US"/>
        </a:p>
      </dgm:t>
    </dgm:pt>
    <dgm:pt modelId="{50CFFE8E-4215-4395-AE0A-73D88FDAA5BF}" type="sibTrans" cxnId="{A07151BA-B185-4877-91DC-E525BD2CEC1A}">
      <dgm:prSet/>
      <dgm:spPr/>
      <dgm:t>
        <a:bodyPr/>
        <a:lstStyle/>
        <a:p>
          <a:endParaRPr lang="en-US"/>
        </a:p>
      </dgm:t>
    </dgm:pt>
    <dgm:pt modelId="{36A27EB3-8390-4511-BF88-9F1F48712B0C}">
      <dgm:prSet/>
      <dgm:spPr/>
      <dgm:t>
        <a:bodyPr/>
        <a:lstStyle/>
        <a:p>
          <a:r>
            <a:rPr lang="en-AU" dirty="0"/>
            <a:t>B10 Arson</a:t>
          </a:r>
          <a:endParaRPr lang="en-US" dirty="0"/>
        </a:p>
      </dgm:t>
    </dgm:pt>
    <dgm:pt modelId="{CEA8C3E2-86A1-4F50-93FE-A01F7D1838CE}" type="parTrans" cxnId="{E10259E9-5397-4E61-982E-0F1E6C02057C}">
      <dgm:prSet/>
      <dgm:spPr/>
      <dgm:t>
        <a:bodyPr/>
        <a:lstStyle/>
        <a:p>
          <a:endParaRPr lang="en-US"/>
        </a:p>
      </dgm:t>
    </dgm:pt>
    <dgm:pt modelId="{63CA3960-0775-4FF5-B7D5-003481BAF071}" type="sibTrans" cxnId="{E10259E9-5397-4E61-982E-0F1E6C02057C}">
      <dgm:prSet/>
      <dgm:spPr/>
      <dgm:t>
        <a:bodyPr/>
        <a:lstStyle/>
        <a:p>
          <a:endParaRPr lang="en-US"/>
        </a:p>
      </dgm:t>
    </dgm:pt>
    <dgm:pt modelId="{C5F9C9A9-C0FE-4E22-A8C2-ABF81EE361C9}">
      <dgm:prSet/>
      <dgm:spPr/>
      <dgm:t>
        <a:bodyPr/>
        <a:lstStyle/>
        <a:p>
          <a:r>
            <a:rPr lang="en-AU" dirty="0"/>
            <a:t>B20 Property damage</a:t>
          </a:r>
          <a:endParaRPr lang="en-US" dirty="0"/>
        </a:p>
      </dgm:t>
    </dgm:pt>
    <dgm:pt modelId="{481AB122-E734-451D-867C-DCDAEE127843}" type="parTrans" cxnId="{0F7F9E82-0821-4E1C-A532-D7CE4197CA33}">
      <dgm:prSet/>
      <dgm:spPr/>
      <dgm:t>
        <a:bodyPr/>
        <a:lstStyle/>
        <a:p>
          <a:endParaRPr lang="en-US"/>
        </a:p>
      </dgm:t>
    </dgm:pt>
    <dgm:pt modelId="{557B7968-C8B8-40F4-8C1B-3086C4E2A7D8}" type="sibTrans" cxnId="{0F7F9E82-0821-4E1C-A532-D7CE4197CA33}">
      <dgm:prSet/>
      <dgm:spPr/>
      <dgm:t>
        <a:bodyPr/>
        <a:lstStyle/>
        <a:p>
          <a:endParaRPr lang="en-US"/>
        </a:p>
      </dgm:t>
    </dgm:pt>
    <dgm:pt modelId="{23668F5D-22EF-4A00-B213-0AC2BEFC2A28}">
      <dgm:prSet/>
      <dgm:spPr/>
      <dgm:t>
        <a:bodyPr/>
        <a:lstStyle/>
        <a:p>
          <a:r>
            <a:rPr lang="en-AU" dirty="0"/>
            <a:t>B30 Burglary/Break and enter</a:t>
          </a:r>
          <a:endParaRPr lang="en-US" dirty="0"/>
        </a:p>
      </dgm:t>
    </dgm:pt>
    <dgm:pt modelId="{54C4E9E4-FBF5-4824-8A3F-C25C9BBEECEB}" type="parTrans" cxnId="{BC4500AD-03A5-4200-AB1E-17545EADF2C7}">
      <dgm:prSet/>
      <dgm:spPr/>
      <dgm:t>
        <a:bodyPr/>
        <a:lstStyle/>
        <a:p>
          <a:endParaRPr lang="en-US"/>
        </a:p>
      </dgm:t>
    </dgm:pt>
    <dgm:pt modelId="{D571670A-E55D-467A-BEE6-B1E2D13C08C4}" type="sibTrans" cxnId="{BC4500AD-03A5-4200-AB1E-17545EADF2C7}">
      <dgm:prSet/>
      <dgm:spPr/>
      <dgm:t>
        <a:bodyPr/>
        <a:lstStyle/>
        <a:p>
          <a:endParaRPr lang="en-US"/>
        </a:p>
      </dgm:t>
    </dgm:pt>
    <dgm:pt modelId="{3EDC5988-21C0-42F7-BA3C-0A9FEF4C14A3}">
      <dgm:prSet/>
      <dgm:spPr/>
      <dgm:t>
        <a:bodyPr/>
        <a:lstStyle/>
        <a:p>
          <a:r>
            <a:rPr lang="en-AU" dirty="0"/>
            <a:t>B40 Theft</a:t>
          </a:r>
          <a:endParaRPr lang="en-US" dirty="0"/>
        </a:p>
      </dgm:t>
    </dgm:pt>
    <dgm:pt modelId="{DB81CE48-4008-41CB-8436-06BDD54B947B}" type="parTrans" cxnId="{B7CDDEF8-3740-412C-BCC7-9FDCF3BCA3C9}">
      <dgm:prSet/>
      <dgm:spPr/>
      <dgm:t>
        <a:bodyPr/>
        <a:lstStyle/>
        <a:p>
          <a:endParaRPr lang="en-US"/>
        </a:p>
      </dgm:t>
    </dgm:pt>
    <dgm:pt modelId="{54A490FD-BCAB-430C-903C-171FFA9CC0A3}" type="sibTrans" cxnId="{B7CDDEF8-3740-412C-BCC7-9FDCF3BCA3C9}">
      <dgm:prSet/>
      <dgm:spPr/>
      <dgm:t>
        <a:bodyPr/>
        <a:lstStyle/>
        <a:p>
          <a:endParaRPr lang="en-US"/>
        </a:p>
      </dgm:t>
    </dgm:pt>
    <dgm:pt modelId="{A7EEE4A2-FA0A-44A4-BB66-2E43E6926FF7}">
      <dgm:prSet/>
      <dgm:spPr/>
      <dgm:t>
        <a:bodyPr/>
        <a:lstStyle/>
        <a:p>
          <a:r>
            <a:rPr lang="en-AU" b="1" dirty="0"/>
            <a:t>Requirement 4</a:t>
          </a:r>
          <a:endParaRPr lang="en-US" dirty="0"/>
        </a:p>
      </dgm:t>
    </dgm:pt>
    <dgm:pt modelId="{0AF557DA-1E70-41EA-AF97-D3F8CC38FF76}" type="parTrans" cxnId="{9D0CE2C6-03FA-4FAF-AF83-F751D66D4FD7}">
      <dgm:prSet/>
      <dgm:spPr/>
      <dgm:t>
        <a:bodyPr/>
        <a:lstStyle/>
        <a:p>
          <a:endParaRPr lang="en-US"/>
        </a:p>
      </dgm:t>
    </dgm:pt>
    <dgm:pt modelId="{7FD1D49F-A32F-4147-B099-F347088EFCBD}" type="sibTrans" cxnId="{9D0CE2C6-03FA-4FAF-AF83-F751D66D4FD7}">
      <dgm:prSet/>
      <dgm:spPr/>
      <dgm:t>
        <a:bodyPr/>
        <a:lstStyle/>
        <a:p>
          <a:endParaRPr lang="en-US"/>
        </a:p>
      </dgm:t>
    </dgm:pt>
    <dgm:pt modelId="{8188C84E-C2A4-45FE-9EF0-D8E410C70F09}">
      <dgm:prSet/>
      <dgm:spPr/>
      <dgm:t>
        <a:bodyPr/>
        <a:lstStyle/>
        <a:p>
          <a:r>
            <a:rPr lang="en-AU" dirty="0"/>
            <a:t>Food place</a:t>
          </a:r>
          <a:endParaRPr lang="en-US" dirty="0"/>
        </a:p>
      </dgm:t>
    </dgm:pt>
    <dgm:pt modelId="{155E2EC1-974E-4430-94A4-598B344F2AB3}" type="parTrans" cxnId="{25FBC2EB-DCEF-47D3-854C-C72C699AB354}">
      <dgm:prSet/>
      <dgm:spPr/>
      <dgm:t>
        <a:bodyPr/>
        <a:lstStyle/>
        <a:p>
          <a:endParaRPr lang="en-US"/>
        </a:p>
      </dgm:t>
    </dgm:pt>
    <dgm:pt modelId="{7535BDE1-F7E4-4F93-95E1-661B0C47B7AD}" type="sibTrans" cxnId="{25FBC2EB-DCEF-47D3-854C-C72C699AB354}">
      <dgm:prSet/>
      <dgm:spPr/>
      <dgm:t>
        <a:bodyPr/>
        <a:lstStyle/>
        <a:p>
          <a:endParaRPr lang="en-US"/>
        </a:p>
      </dgm:t>
    </dgm:pt>
    <dgm:pt modelId="{955F8B2D-EF2B-4E1C-B9F0-482D12D05B98}">
      <dgm:prSet/>
      <dgm:spPr/>
      <dgm:t>
        <a:bodyPr/>
        <a:lstStyle/>
        <a:p>
          <a:r>
            <a:rPr lang="en-AU" dirty="0"/>
            <a:t>Café</a:t>
          </a:r>
          <a:endParaRPr lang="en-US" dirty="0"/>
        </a:p>
      </dgm:t>
    </dgm:pt>
    <dgm:pt modelId="{A1831A44-E58D-4AEF-B15B-E0FCA4BFC587}" type="parTrans" cxnId="{C5C8EF8D-5799-48DB-A355-F991E05F6D44}">
      <dgm:prSet/>
      <dgm:spPr/>
      <dgm:t>
        <a:bodyPr/>
        <a:lstStyle/>
        <a:p>
          <a:endParaRPr lang="en-US"/>
        </a:p>
      </dgm:t>
    </dgm:pt>
    <dgm:pt modelId="{8AEF3D0E-EBCB-4FC1-BBBC-9FCD85AC74E4}" type="sibTrans" cxnId="{C5C8EF8D-5799-48DB-A355-F991E05F6D44}">
      <dgm:prSet/>
      <dgm:spPr/>
      <dgm:t>
        <a:bodyPr/>
        <a:lstStyle/>
        <a:p>
          <a:endParaRPr lang="en-US"/>
        </a:p>
      </dgm:t>
    </dgm:pt>
    <dgm:pt modelId="{160B0168-A190-4502-96C5-85B139D8E5E5}">
      <dgm:prSet/>
      <dgm:spPr/>
      <dgm:t>
        <a:bodyPr/>
        <a:lstStyle/>
        <a:p>
          <a:r>
            <a:rPr lang="en-AU" dirty="0"/>
            <a:t>Leisure</a:t>
          </a:r>
          <a:endParaRPr lang="en-US" dirty="0"/>
        </a:p>
      </dgm:t>
    </dgm:pt>
    <dgm:pt modelId="{E80EA8D2-0160-488B-B4E8-7D36A0A27AA6}" type="parTrans" cxnId="{CD364D4B-FE8C-4EC0-8EC9-53BB4D6DC605}">
      <dgm:prSet/>
      <dgm:spPr/>
      <dgm:t>
        <a:bodyPr/>
        <a:lstStyle/>
        <a:p>
          <a:endParaRPr lang="en-US"/>
        </a:p>
      </dgm:t>
    </dgm:pt>
    <dgm:pt modelId="{58FED1BE-B911-497B-9F2E-545C1553F049}" type="sibTrans" cxnId="{CD364D4B-FE8C-4EC0-8EC9-53BB4D6DC605}">
      <dgm:prSet/>
      <dgm:spPr/>
      <dgm:t>
        <a:bodyPr/>
        <a:lstStyle/>
        <a:p>
          <a:endParaRPr lang="en-US"/>
        </a:p>
      </dgm:t>
    </dgm:pt>
    <dgm:pt modelId="{8374854E-B67F-4699-90C2-3D8570931ED1}">
      <dgm:prSet/>
      <dgm:spPr/>
      <dgm:t>
        <a:bodyPr/>
        <a:lstStyle/>
        <a:p>
          <a:r>
            <a:rPr lang="en-AU" dirty="0"/>
            <a:t>Shopping</a:t>
          </a:r>
          <a:endParaRPr lang="en-US" dirty="0"/>
        </a:p>
      </dgm:t>
    </dgm:pt>
    <dgm:pt modelId="{697A1321-2322-4176-B2EE-CC527B2A53F8}" type="parTrans" cxnId="{53F00D9C-FB09-4276-AE78-378E9E24D415}">
      <dgm:prSet/>
      <dgm:spPr/>
      <dgm:t>
        <a:bodyPr/>
        <a:lstStyle/>
        <a:p>
          <a:endParaRPr lang="en-US"/>
        </a:p>
      </dgm:t>
    </dgm:pt>
    <dgm:pt modelId="{32198177-0C5A-4DB3-AA16-0D1C8F7A4949}" type="sibTrans" cxnId="{53F00D9C-FB09-4276-AE78-378E9E24D415}">
      <dgm:prSet/>
      <dgm:spPr/>
      <dgm:t>
        <a:bodyPr/>
        <a:lstStyle/>
        <a:p>
          <a:endParaRPr lang="en-US"/>
        </a:p>
      </dgm:t>
    </dgm:pt>
    <dgm:pt modelId="{6AB04032-EC17-4C1A-A01C-571A90C21DC4}">
      <dgm:prSet/>
      <dgm:spPr/>
      <dgm:t>
        <a:bodyPr/>
        <a:lstStyle/>
        <a:p>
          <a:r>
            <a:rPr lang="en-AU" dirty="0"/>
            <a:t>Transport</a:t>
          </a:r>
          <a:endParaRPr lang="en-US" dirty="0"/>
        </a:p>
      </dgm:t>
    </dgm:pt>
    <dgm:pt modelId="{CE93A39E-A7D9-478C-98BB-2297CD7ADEA3}" type="parTrans" cxnId="{5E7FE91C-0F17-424D-B813-0F425094F7A7}">
      <dgm:prSet/>
      <dgm:spPr/>
      <dgm:t>
        <a:bodyPr/>
        <a:lstStyle/>
        <a:p>
          <a:endParaRPr lang="en-US"/>
        </a:p>
      </dgm:t>
    </dgm:pt>
    <dgm:pt modelId="{E9502841-C5F3-49D3-99A0-B948E3C0F8F7}" type="sibTrans" cxnId="{5E7FE91C-0F17-424D-B813-0F425094F7A7}">
      <dgm:prSet/>
      <dgm:spPr/>
      <dgm:t>
        <a:bodyPr/>
        <a:lstStyle/>
        <a:p>
          <a:endParaRPr lang="en-US"/>
        </a:p>
      </dgm:t>
    </dgm:pt>
    <dgm:pt modelId="{531C2A76-8D8D-B448-9355-F3DCF15017B3}" type="pres">
      <dgm:prSet presAssocID="{EC48D915-28BD-4247-9E75-7C22973345B0}" presName="linear" presStyleCnt="0">
        <dgm:presLayoutVars>
          <dgm:animLvl val="lvl"/>
          <dgm:resizeHandles val="exact"/>
        </dgm:presLayoutVars>
      </dgm:prSet>
      <dgm:spPr/>
    </dgm:pt>
    <dgm:pt modelId="{EAEAE161-B757-8A4B-BDF9-0EAE6694EBB0}" type="pres">
      <dgm:prSet presAssocID="{D0A70861-1CCE-4D98-AEB1-5EBA9F695690}" presName="parentText" presStyleLbl="node1" presStyleIdx="0" presStyleCnt="4">
        <dgm:presLayoutVars>
          <dgm:chMax val="0"/>
          <dgm:bulletEnabled val="1"/>
        </dgm:presLayoutVars>
      </dgm:prSet>
      <dgm:spPr/>
    </dgm:pt>
    <dgm:pt modelId="{435A0EBF-4DD3-3E46-BEC5-0ADBE5CE9BD2}" type="pres">
      <dgm:prSet presAssocID="{D0A70861-1CCE-4D98-AEB1-5EBA9F695690}" presName="childText" presStyleLbl="revTx" presStyleIdx="0" presStyleCnt="4">
        <dgm:presLayoutVars>
          <dgm:bulletEnabled val="1"/>
        </dgm:presLayoutVars>
      </dgm:prSet>
      <dgm:spPr/>
    </dgm:pt>
    <dgm:pt modelId="{DBF4A50C-4043-CF4B-AB09-E3ABB43098AC}" type="pres">
      <dgm:prSet presAssocID="{A0554A2B-783E-400A-A093-B7348AFF39EB}" presName="parentText" presStyleLbl="node1" presStyleIdx="1" presStyleCnt="4">
        <dgm:presLayoutVars>
          <dgm:chMax val="0"/>
          <dgm:bulletEnabled val="1"/>
        </dgm:presLayoutVars>
      </dgm:prSet>
      <dgm:spPr/>
    </dgm:pt>
    <dgm:pt modelId="{C3907B1B-0240-754E-8858-C81D743FC61E}" type="pres">
      <dgm:prSet presAssocID="{A0554A2B-783E-400A-A093-B7348AFF39EB}" presName="childText" presStyleLbl="revTx" presStyleIdx="1" presStyleCnt="4">
        <dgm:presLayoutVars>
          <dgm:bulletEnabled val="1"/>
        </dgm:presLayoutVars>
      </dgm:prSet>
      <dgm:spPr/>
    </dgm:pt>
    <dgm:pt modelId="{6A793C7E-BF8B-7B4B-AEDC-A53F7C94BB0E}" type="pres">
      <dgm:prSet presAssocID="{4D606FA7-8B39-4A76-9740-7F3DD6D7098E}" presName="parentText" presStyleLbl="node1" presStyleIdx="2" presStyleCnt="4">
        <dgm:presLayoutVars>
          <dgm:chMax val="0"/>
          <dgm:bulletEnabled val="1"/>
        </dgm:presLayoutVars>
      </dgm:prSet>
      <dgm:spPr/>
    </dgm:pt>
    <dgm:pt modelId="{9D71A869-22D0-AF40-A99A-920E7CEA3BBD}" type="pres">
      <dgm:prSet presAssocID="{4D606FA7-8B39-4A76-9740-7F3DD6D7098E}" presName="childText" presStyleLbl="revTx" presStyleIdx="2" presStyleCnt="4">
        <dgm:presLayoutVars>
          <dgm:bulletEnabled val="1"/>
        </dgm:presLayoutVars>
      </dgm:prSet>
      <dgm:spPr/>
    </dgm:pt>
    <dgm:pt modelId="{E900FDCC-F3FD-CD4A-A4EB-38A275196A2C}" type="pres">
      <dgm:prSet presAssocID="{A7EEE4A2-FA0A-44A4-BB66-2E43E6926FF7}" presName="parentText" presStyleLbl="node1" presStyleIdx="3" presStyleCnt="4">
        <dgm:presLayoutVars>
          <dgm:chMax val="0"/>
          <dgm:bulletEnabled val="1"/>
        </dgm:presLayoutVars>
      </dgm:prSet>
      <dgm:spPr/>
    </dgm:pt>
    <dgm:pt modelId="{5893D809-D785-CE4F-9737-4EF70E9831C1}" type="pres">
      <dgm:prSet presAssocID="{A7EEE4A2-FA0A-44A4-BB66-2E43E6926FF7}" presName="childText" presStyleLbl="revTx" presStyleIdx="3" presStyleCnt="4">
        <dgm:presLayoutVars>
          <dgm:bulletEnabled val="1"/>
        </dgm:presLayoutVars>
      </dgm:prSet>
      <dgm:spPr/>
    </dgm:pt>
  </dgm:ptLst>
  <dgm:cxnLst>
    <dgm:cxn modelId="{0C1FD401-256F-7D43-A8C6-A2A93F1922C1}" type="presOf" srcId="{D0A70861-1CCE-4D98-AEB1-5EBA9F695690}" destId="{EAEAE161-B757-8A4B-BDF9-0EAE6694EBB0}" srcOrd="0" destOrd="0" presId="urn:microsoft.com/office/officeart/2005/8/layout/vList2"/>
    <dgm:cxn modelId="{3B2C0C04-5689-485E-BE21-1518A03D10FF}" srcId="{EC48D915-28BD-4247-9E75-7C22973345B0}" destId="{A0554A2B-783E-400A-A093-B7348AFF39EB}" srcOrd="1" destOrd="0" parTransId="{0F0791B4-23D3-45F7-A75E-975DBC9312A7}" sibTransId="{77321EFE-0B83-40CD-BEA0-D1521622C6A5}"/>
    <dgm:cxn modelId="{FC73180B-E9D2-8846-9C2F-A0290CD29326}" type="presOf" srcId="{A7EEE4A2-FA0A-44A4-BB66-2E43E6926FF7}" destId="{E900FDCC-F3FD-CD4A-A4EB-38A275196A2C}" srcOrd="0" destOrd="0" presId="urn:microsoft.com/office/officeart/2005/8/layout/vList2"/>
    <dgm:cxn modelId="{4D0D3D18-4269-4E85-97FD-5CF24B9F6F4A}" srcId="{A0554A2B-783E-400A-A093-B7348AFF39EB}" destId="{2A950180-B339-48B4-901C-71F65C0D463A}" srcOrd="1" destOrd="0" parTransId="{045D09A7-77F1-48A2-9E63-5FBF9E0B0455}" sibTransId="{430E8697-FF13-40AB-9C40-E4519D07261A}"/>
    <dgm:cxn modelId="{76642F19-03C4-4159-8933-3B66C7158CC7}" srcId="{D0A70861-1CCE-4D98-AEB1-5EBA9F695690}" destId="{E10D9FE1-2453-4864-AF03-4A23D8B9EB21}" srcOrd="0" destOrd="0" parTransId="{5432FC6B-003C-48B0-B9D1-61F1E58724B5}" sibTransId="{3D3B22C4-821E-46D0-B3C6-D498479B2D94}"/>
    <dgm:cxn modelId="{D1608E1A-4182-4443-AD01-4A446C20C27E}" type="presOf" srcId="{36A27EB3-8390-4511-BF88-9F1F48712B0C}" destId="{9D71A869-22D0-AF40-A99A-920E7CEA3BBD}" srcOrd="0" destOrd="4" presId="urn:microsoft.com/office/officeart/2005/8/layout/vList2"/>
    <dgm:cxn modelId="{5E7FE91C-0F17-424D-B813-0F425094F7A7}" srcId="{A7EEE4A2-FA0A-44A4-BB66-2E43E6926FF7}" destId="{6AB04032-EC17-4C1A-A01C-571A90C21DC4}" srcOrd="4" destOrd="0" parTransId="{CE93A39E-A7D9-478C-98BB-2297CD7ADEA3}" sibTransId="{E9502841-C5F3-49D3-99A0-B948E3C0F8F7}"/>
    <dgm:cxn modelId="{69CBFC20-F921-C84F-A9D8-06C07D1D5B24}" type="presOf" srcId="{23668F5D-22EF-4A00-B213-0AC2BEFC2A28}" destId="{9D71A869-22D0-AF40-A99A-920E7CEA3BBD}" srcOrd="0" destOrd="6" presId="urn:microsoft.com/office/officeart/2005/8/layout/vList2"/>
    <dgm:cxn modelId="{990B202E-9F99-B349-8A61-BD2E04DD72C3}" type="presOf" srcId="{0B26A551-C3DE-483E-9079-A88018A69A98}" destId="{9D71A869-22D0-AF40-A99A-920E7CEA3BBD}" srcOrd="0" destOrd="3" presId="urn:microsoft.com/office/officeart/2005/8/layout/vList2"/>
    <dgm:cxn modelId="{CD364D4B-FE8C-4EC0-8EC9-53BB4D6DC605}" srcId="{A7EEE4A2-FA0A-44A4-BB66-2E43E6926FF7}" destId="{160B0168-A190-4502-96C5-85B139D8E5E5}" srcOrd="2" destOrd="0" parTransId="{E80EA8D2-0160-488B-B4E8-7D36A0A27AA6}" sibTransId="{58FED1BE-B911-497B-9F2E-545C1553F049}"/>
    <dgm:cxn modelId="{0034BC4B-4430-F645-A78D-A58BDAF0A57D}" type="presOf" srcId="{2A950180-B339-48B4-901C-71F65C0D463A}" destId="{C3907B1B-0240-754E-8858-C81D743FC61E}" srcOrd="0" destOrd="1" presId="urn:microsoft.com/office/officeart/2005/8/layout/vList2"/>
    <dgm:cxn modelId="{9C877465-D0B3-44BF-9DA2-362D958BEDE9}" srcId="{EC48D915-28BD-4247-9E75-7C22973345B0}" destId="{4D606FA7-8B39-4A76-9740-7F3DD6D7098E}" srcOrd="2" destOrd="0" parTransId="{31BE7DFA-2DAF-482D-9CA3-ED07CC7C7781}" sibTransId="{AF8F409A-9C78-4A7E-8263-F3AEC5CDE527}"/>
    <dgm:cxn modelId="{8A261F66-B6A0-8C4E-9FF2-37057D8DDBA1}" type="presOf" srcId="{117635C7-329F-4191-B6FD-521660A16707}" destId="{9D71A869-22D0-AF40-A99A-920E7CEA3BBD}" srcOrd="0" destOrd="0" presId="urn:microsoft.com/office/officeart/2005/8/layout/vList2"/>
    <dgm:cxn modelId="{61F3A96A-5FE0-1B4D-9EE2-C9213D0B9FD7}" type="presOf" srcId="{8188C84E-C2A4-45FE-9EF0-D8E410C70F09}" destId="{5893D809-D785-CE4F-9737-4EF70E9831C1}" srcOrd="0" destOrd="0" presId="urn:microsoft.com/office/officeart/2005/8/layout/vList2"/>
    <dgm:cxn modelId="{EC8E8175-78CD-4441-A4B3-C383FCF05805}" type="presOf" srcId="{C5F9C9A9-C0FE-4E22-A8C2-ABF81EE361C9}" destId="{9D71A869-22D0-AF40-A99A-920E7CEA3BBD}" srcOrd="0" destOrd="5" presId="urn:microsoft.com/office/officeart/2005/8/layout/vList2"/>
    <dgm:cxn modelId="{E061B277-E23F-5643-A584-442AA2E8A363}" type="presOf" srcId="{160B0168-A190-4502-96C5-85B139D8E5E5}" destId="{5893D809-D785-CE4F-9737-4EF70E9831C1}" srcOrd="0" destOrd="2" presId="urn:microsoft.com/office/officeart/2005/8/layout/vList2"/>
    <dgm:cxn modelId="{0F7F9E82-0821-4E1C-A532-D7CE4197CA33}" srcId="{4D606FA7-8B39-4A76-9740-7F3DD6D7098E}" destId="{C5F9C9A9-C0FE-4E22-A8C2-ABF81EE361C9}" srcOrd="5" destOrd="0" parTransId="{481AB122-E734-451D-867C-DCDAEE127843}" sibTransId="{557B7968-C8B8-40F4-8C1B-3086C4E2A7D8}"/>
    <dgm:cxn modelId="{B0710385-B8A1-4979-986F-E7DDC51D274A}" srcId="{A0554A2B-783E-400A-A093-B7348AFF39EB}" destId="{C80522A8-2BC3-48BD-BB56-AE8C74C10222}" srcOrd="0" destOrd="0" parTransId="{53F6624A-2758-495D-B002-38E9636501C9}" sibTransId="{0FC55AA2-1882-456F-B0F7-662FE59503E0}"/>
    <dgm:cxn modelId="{FB4B8A86-FA24-4041-8339-9618BCE2F3A7}" type="presOf" srcId="{8374854E-B67F-4699-90C2-3D8570931ED1}" destId="{5893D809-D785-CE4F-9737-4EF70E9831C1}" srcOrd="0" destOrd="3" presId="urn:microsoft.com/office/officeart/2005/8/layout/vList2"/>
    <dgm:cxn modelId="{52DEE38B-4D0C-E149-8C62-605B907A4E06}" type="presOf" srcId="{4D606FA7-8B39-4A76-9740-7F3DD6D7098E}" destId="{6A793C7E-BF8B-7B4B-AEDC-A53F7C94BB0E}" srcOrd="0" destOrd="0" presId="urn:microsoft.com/office/officeart/2005/8/layout/vList2"/>
    <dgm:cxn modelId="{C5C8EF8D-5799-48DB-A355-F991E05F6D44}" srcId="{A7EEE4A2-FA0A-44A4-BB66-2E43E6926FF7}" destId="{955F8B2D-EF2B-4E1C-B9F0-482D12D05B98}" srcOrd="1" destOrd="0" parTransId="{A1831A44-E58D-4AEF-B15B-E0FCA4BFC587}" sibTransId="{8AEF3D0E-EBCB-4FC1-BBBC-9FCD85AC74E4}"/>
    <dgm:cxn modelId="{1BD02898-14A4-374F-B59A-805A4A1D98E9}" type="presOf" srcId="{C80522A8-2BC3-48BD-BB56-AE8C74C10222}" destId="{C3907B1B-0240-754E-8858-C81D743FC61E}" srcOrd="0" destOrd="0" presId="urn:microsoft.com/office/officeart/2005/8/layout/vList2"/>
    <dgm:cxn modelId="{00B5919B-6B19-47F3-8C48-11B059541D5A}" srcId="{EC48D915-28BD-4247-9E75-7C22973345B0}" destId="{D0A70861-1CCE-4D98-AEB1-5EBA9F695690}" srcOrd="0" destOrd="0" parTransId="{9AAB5CBC-E056-4EAF-A034-C039158E11B3}" sibTransId="{023F6B7A-4A97-4D27-956A-37841D1ABF32}"/>
    <dgm:cxn modelId="{53F00D9C-FB09-4276-AE78-378E9E24D415}" srcId="{A7EEE4A2-FA0A-44A4-BB66-2E43E6926FF7}" destId="{8374854E-B67F-4699-90C2-3D8570931ED1}" srcOrd="3" destOrd="0" parTransId="{697A1321-2322-4176-B2EE-CC527B2A53F8}" sibTransId="{32198177-0C5A-4DB3-AA16-0D1C8F7A4949}"/>
    <dgm:cxn modelId="{265430AB-BD1E-8442-ADA2-51E40393ABC5}" type="presOf" srcId="{692C08FC-FF7C-4CA5-90B8-9C3B374DC602}" destId="{9D71A869-22D0-AF40-A99A-920E7CEA3BBD}" srcOrd="0" destOrd="2" presId="urn:microsoft.com/office/officeart/2005/8/layout/vList2"/>
    <dgm:cxn modelId="{BC4500AD-03A5-4200-AB1E-17545EADF2C7}" srcId="{4D606FA7-8B39-4A76-9740-7F3DD6D7098E}" destId="{23668F5D-22EF-4A00-B213-0AC2BEFC2A28}" srcOrd="6" destOrd="0" parTransId="{54C4E9E4-FBF5-4824-8A3F-C25C9BBEECEB}" sibTransId="{D571670A-E55D-467A-BEE6-B1E2D13C08C4}"/>
    <dgm:cxn modelId="{CF19F2AF-299E-4A5F-95D8-CE8182D01233}" srcId="{4D606FA7-8B39-4A76-9740-7F3DD6D7098E}" destId="{692C08FC-FF7C-4CA5-90B8-9C3B374DC602}" srcOrd="2" destOrd="0" parTransId="{2FA5116A-D80C-4F80-9E80-E0BC2EE03576}" sibTransId="{774B8284-1DED-41F4-900D-8FE9AA7DAA99}"/>
    <dgm:cxn modelId="{CF8F15B0-6BB8-A343-A22F-C7C53068A465}" type="presOf" srcId="{3EDC5988-21C0-42F7-BA3C-0A9FEF4C14A3}" destId="{9D71A869-22D0-AF40-A99A-920E7CEA3BBD}" srcOrd="0" destOrd="7" presId="urn:microsoft.com/office/officeart/2005/8/layout/vList2"/>
    <dgm:cxn modelId="{52BF38B2-8E2C-5D49-A6E0-C893AA0812E3}" type="presOf" srcId="{E10D9FE1-2453-4864-AF03-4A23D8B9EB21}" destId="{435A0EBF-4DD3-3E46-BEC5-0ADBE5CE9BD2}" srcOrd="0" destOrd="0" presId="urn:microsoft.com/office/officeart/2005/8/layout/vList2"/>
    <dgm:cxn modelId="{CC3C23B3-C9B3-4721-AE1E-057D2EE4F144}" srcId="{4D606FA7-8B39-4A76-9740-7F3DD6D7098E}" destId="{117635C7-329F-4191-B6FD-521660A16707}" srcOrd="0" destOrd="0" parTransId="{F02119A1-B9CF-439F-BD1F-37D5858E6776}" sibTransId="{4B5BD159-3E62-4122-99F8-6343AF495B71}"/>
    <dgm:cxn modelId="{7E77E3B3-3C8C-6B44-8B60-3FB93C62A2DA}" type="presOf" srcId="{955F8B2D-EF2B-4E1C-B9F0-482D12D05B98}" destId="{5893D809-D785-CE4F-9737-4EF70E9831C1}" srcOrd="0" destOrd="1" presId="urn:microsoft.com/office/officeart/2005/8/layout/vList2"/>
    <dgm:cxn modelId="{A07151BA-B185-4877-91DC-E525BD2CEC1A}" srcId="{4D606FA7-8B39-4A76-9740-7F3DD6D7098E}" destId="{0B26A551-C3DE-483E-9079-A88018A69A98}" srcOrd="3" destOrd="0" parTransId="{22C9CE51-E14C-41CC-A542-3549EBDD6695}" sibTransId="{50CFFE8E-4215-4395-AE0A-73D88FDAA5BF}"/>
    <dgm:cxn modelId="{C44638C5-D622-9A45-9456-B276F76CDE72}" type="presOf" srcId="{A0554A2B-783E-400A-A093-B7348AFF39EB}" destId="{DBF4A50C-4043-CF4B-AB09-E3ABB43098AC}" srcOrd="0" destOrd="0" presId="urn:microsoft.com/office/officeart/2005/8/layout/vList2"/>
    <dgm:cxn modelId="{9D0CE2C6-03FA-4FAF-AF83-F751D66D4FD7}" srcId="{EC48D915-28BD-4247-9E75-7C22973345B0}" destId="{A7EEE4A2-FA0A-44A4-BB66-2E43E6926FF7}" srcOrd="3" destOrd="0" parTransId="{0AF557DA-1E70-41EA-AF97-D3F8CC38FF76}" sibTransId="{7FD1D49F-A32F-4147-B099-F347088EFCBD}"/>
    <dgm:cxn modelId="{150082D0-43A4-4E4F-8CC5-B18638020C18}" type="presOf" srcId="{6AB04032-EC17-4C1A-A01C-571A90C21DC4}" destId="{5893D809-D785-CE4F-9737-4EF70E9831C1}" srcOrd="0" destOrd="4" presId="urn:microsoft.com/office/officeart/2005/8/layout/vList2"/>
    <dgm:cxn modelId="{D33B10D2-96B3-9A46-9A49-358A4E0B42AC}" type="presOf" srcId="{EC48D915-28BD-4247-9E75-7C22973345B0}" destId="{531C2A76-8D8D-B448-9355-F3DCF15017B3}" srcOrd="0" destOrd="0" presId="urn:microsoft.com/office/officeart/2005/8/layout/vList2"/>
    <dgm:cxn modelId="{2414DCD9-21B5-46A2-94BE-24B79755AA08}" srcId="{4D606FA7-8B39-4A76-9740-7F3DD6D7098E}" destId="{870E7719-0074-4D5C-9BD4-945228F05EFF}" srcOrd="1" destOrd="0" parTransId="{4D3545A6-166F-40DA-9F45-7AB885C6AED8}" sibTransId="{C207CE9D-703D-4DF7-8701-F67F55C4B786}"/>
    <dgm:cxn modelId="{E10259E9-5397-4E61-982E-0F1E6C02057C}" srcId="{4D606FA7-8B39-4A76-9740-7F3DD6D7098E}" destId="{36A27EB3-8390-4511-BF88-9F1F48712B0C}" srcOrd="4" destOrd="0" parTransId="{CEA8C3E2-86A1-4F50-93FE-A01F7D1838CE}" sibTransId="{63CA3960-0775-4FF5-B7D5-003481BAF071}"/>
    <dgm:cxn modelId="{25FBC2EB-DCEF-47D3-854C-C72C699AB354}" srcId="{A7EEE4A2-FA0A-44A4-BB66-2E43E6926FF7}" destId="{8188C84E-C2A4-45FE-9EF0-D8E410C70F09}" srcOrd="0" destOrd="0" parTransId="{155E2EC1-974E-4430-94A4-598B344F2AB3}" sibTransId="{7535BDE1-F7E4-4F93-95E1-661B0C47B7AD}"/>
    <dgm:cxn modelId="{B7CDDEF8-3740-412C-BCC7-9FDCF3BCA3C9}" srcId="{4D606FA7-8B39-4A76-9740-7F3DD6D7098E}" destId="{3EDC5988-21C0-42F7-BA3C-0A9FEF4C14A3}" srcOrd="7" destOrd="0" parTransId="{DB81CE48-4008-41CB-8436-06BDD54B947B}" sibTransId="{54A490FD-BCAB-430C-903C-171FFA9CC0A3}"/>
    <dgm:cxn modelId="{DD1EBFFD-A4FE-3643-84F9-54999E2255E7}" type="presOf" srcId="{870E7719-0074-4D5C-9BD4-945228F05EFF}" destId="{9D71A869-22D0-AF40-A99A-920E7CEA3BBD}" srcOrd="0" destOrd="1" presId="urn:microsoft.com/office/officeart/2005/8/layout/vList2"/>
    <dgm:cxn modelId="{0C971E9B-2DB1-B444-A27E-167604F1C240}" type="presParOf" srcId="{531C2A76-8D8D-B448-9355-F3DCF15017B3}" destId="{EAEAE161-B757-8A4B-BDF9-0EAE6694EBB0}" srcOrd="0" destOrd="0" presId="urn:microsoft.com/office/officeart/2005/8/layout/vList2"/>
    <dgm:cxn modelId="{7B846E32-3E95-2C4C-9E88-7B83AAA4622F}" type="presParOf" srcId="{531C2A76-8D8D-B448-9355-F3DCF15017B3}" destId="{435A0EBF-4DD3-3E46-BEC5-0ADBE5CE9BD2}" srcOrd="1" destOrd="0" presId="urn:microsoft.com/office/officeart/2005/8/layout/vList2"/>
    <dgm:cxn modelId="{14FEADA1-482B-8444-9126-A2D1F744C993}" type="presParOf" srcId="{531C2A76-8D8D-B448-9355-F3DCF15017B3}" destId="{DBF4A50C-4043-CF4B-AB09-E3ABB43098AC}" srcOrd="2" destOrd="0" presId="urn:microsoft.com/office/officeart/2005/8/layout/vList2"/>
    <dgm:cxn modelId="{27AA602B-B47F-6542-9F13-4CC725E41F3E}" type="presParOf" srcId="{531C2A76-8D8D-B448-9355-F3DCF15017B3}" destId="{C3907B1B-0240-754E-8858-C81D743FC61E}" srcOrd="3" destOrd="0" presId="urn:microsoft.com/office/officeart/2005/8/layout/vList2"/>
    <dgm:cxn modelId="{52499392-D423-1244-8B0D-299D0D8DF9DA}" type="presParOf" srcId="{531C2A76-8D8D-B448-9355-F3DCF15017B3}" destId="{6A793C7E-BF8B-7B4B-AEDC-A53F7C94BB0E}" srcOrd="4" destOrd="0" presId="urn:microsoft.com/office/officeart/2005/8/layout/vList2"/>
    <dgm:cxn modelId="{DA4E5CE8-4A23-1A44-A216-063239489F24}" type="presParOf" srcId="{531C2A76-8D8D-B448-9355-F3DCF15017B3}" destId="{9D71A869-22D0-AF40-A99A-920E7CEA3BBD}" srcOrd="5" destOrd="0" presId="urn:microsoft.com/office/officeart/2005/8/layout/vList2"/>
    <dgm:cxn modelId="{AF26B583-8B20-A948-9886-3291CEFD5D36}" type="presParOf" srcId="{531C2A76-8D8D-B448-9355-F3DCF15017B3}" destId="{E900FDCC-F3FD-CD4A-A4EB-38A275196A2C}" srcOrd="6" destOrd="0" presId="urn:microsoft.com/office/officeart/2005/8/layout/vList2"/>
    <dgm:cxn modelId="{35A8F161-3013-914F-9589-5DB9B7ED72DC}" type="presParOf" srcId="{531C2A76-8D8D-B448-9355-F3DCF15017B3}" destId="{5893D809-D785-CE4F-9737-4EF70E9831C1}"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D5EB01-203D-407A-B1BE-30FB935E9C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B750139-AA14-4C50-B377-422F8FC2DA00}">
      <dgm:prSet/>
      <dgm:spPr/>
      <dgm:t>
        <a:bodyPr/>
        <a:lstStyle/>
        <a:p>
          <a:pPr>
            <a:defRPr b="1"/>
          </a:pPr>
          <a:r>
            <a:rPr lang="en-AU" b="1"/>
            <a:t>Inconsistent accuracy of datasets</a:t>
          </a:r>
          <a:endParaRPr lang="en-US"/>
        </a:p>
      </dgm:t>
    </dgm:pt>
    <dgm:pt modelId="{41347FCA-30F7-40F2-BD36-AA8CDA04BF92}" type="parTrans" cxnId="{BC635EEF-F69C-462C-907E-792978A32877}">
      <dgm:prSet/>
      <dgm:spPr/>
      <dgm:t>
        <a:bodyPr/>
        <a:lstStyle/>
        <a:p>
          <a:endParaRPr lang="en-US"/>
        </a:p>
      </dgm:t>
    </dgm:pt>
    <dgm:pt modelId="{CA123585-C5ED-4777-9744-9AF43CB068F7}" type="sibTrans" cxnId="{BC635EEF-F69C-462C-907E-792978A32877}">
      <dgm:prSet/>
      <dgm:spPr/>
      <dgm:t>
        <a:bodyPr/>
        <a:lstStyle/>
        <a:p>
          <a:endParaRPr lang="en-US"/>
        </a:p>
      </dgm:t>
    </dgm:pt>
    <dgm:pt modelId="{F223D75D-9688-447E-8C94-51AD4B32B0DB}">
      <dgm:prSet/>
      <dgm:spPr/>
      <dgm:t>
        <a:bodyPr/>
        <a:lstStyle/>
        <a:p>
          <a:r>
            <a:rPr lang="en-AU"/>
            <a:t>Quality of datasets is inconsistent</a:t>
          </a:r>
          <a:endParaRPr lang="en-US"/>
        </a:p>
      </dgm:t>
    </dgm:pt>
    <dgm:pt modelId="{D39D992B-3AF4-4A10-B11C-A5729E543B31}" type="parTrans" cxnId="{F4891971-F420-425B-9614-E3C1E6AF736A}">
      <dgm:prSet/>
      <dgm:spPr/>
      <dgm:t>
        <a:bodyPr/>
        <a:lstStyle/>
        <a:p>
          <a:endParaRPr lang="en-US"/>
        </a:p>
      </dgm:t>
    </dgm:pt>
    <dgm:pt modelId="{77E026BE-B36F-4C2F-9C32-A0BD625A6202}" type="sibTrans" cxnId="{F4891971-F420-425B-9614-E3C1E6AF736A}">
      <dgm:prSet/>
      <dgm:spPr/>
      <dgm:t>
        <a:bodyPr/>
        <a:lstStyle/>
        <a:p>
          <a:endParaRPr lang="en-US"/>
        </a:p>
      </dgm:t>
    </dgm:pt>
    <dgm:pt modelId="{DD9EA3CD-1D52-44D4-9491-BE6620B679DC}">
      <dgm:prSet/>
      <dgm:spPr/>
      <dgm:t>
        <a:bodyPr/>
        <a:lstStyle/>
        <a:p>
          <a:r>
            <a:rPr lang="en-AU"/>
            <a:t>Especially in rental dataset, missing data is filled with results calculated based on rental status of surrounding suburbs, the fabricated data could inevitably cause skewness in the dataset, leading the data analysis to conclude any unrealistic insight .</a:t>
          </a:r>
          <a:endParaRPr lang="en-US"/>
        </a:p>
      </dgm:t>
    </dgm:pt>
    <dgm:pt modelId="{24856FB4-29DC-460F-9DA4-446E020D3AE6}" type="parTrans" cxnId="{B1388B0C-022D-4E89-BE29-637A7F53E3EA}">
      <dgm:prSet/>
      <dgm:spPr/>
      <dgm:t>
        <a:bodyPr/>
        <a:lstStyle/>
        <a:p>
          <a:endParaRPr lang="en-US"/>
        </a:p>
      </dgm:t>
    </dgm:pt>
    <dgm:pt modelId="{C0C26077-08C2-44EA-A5EF-AB1578DD7222}" type="sibTrans" cxnId="{B1388B0C-022D-4E89-BE29-637A7F53E3EA}">
      <dgm:prSet/>
      <dgm:spPr/>
      <dgm:t>
        <a:bodyPr/>
        <a:lstStyle/>
        <a:p>
          <a:endParaRPr lang="en-US"/>
        </a:p>
      </dgm:t>
    </dgm:pt>
    <dgm:pt modelId="{FBF45A1E-FD1D-4262-BE44-324714D5E544}">
      <dgm:prSet/>
      <dgm:spPr/>
      <dgm:t>
        <a:bodyPr/>
        <a:lstStyle/>
        <a:p>
          <a:r>
            <a:rPr lang="en-AU"/>
            <a:t>Solution:</a:t>
          </a:r>
          <a:endParaRPr lang="en-US"/>
        </a:p>
      </dgm:t>
    </dgm:pt>
    <dgm:pt modelId="{3350629C-5BC4-4DE9-9A9C-409DAE4CA802}" type="parTrans" cxnId="{B3049721-E5BE-4953-83B6-D10F49445F22}">
      <dgm:prSet/>
      <dgm:spPr/>
      <dgm:t>
        <a:bodyPr/>
        <a:lstStyle/>
        <a:p>
          <a:endParaRPr lang="en-US"/>
        </a:p>
      </dgm:t>
    </dgm:pt>
    <dgm:pt modelId="{5B5CEDFE-782C-4566-A779-F9CFA456CFE0}" type="sibTrans" cxnId="{B3049721-E5BE-4953-83B6-D10F49445F22}">
      <dgm:prSet/>
      <dgm:spPr/>
      <dgm:t>
        <a:bodyPr/>
        <a:lstStyle/>
        <a:p>
          <a:endParaRPr lang="en-US"/>
        </a:p>
      </dgm:t>
    </dgm:pt>
    <dgm:pt modelId="{68382BA0-3ACE-4EE9-B517-5EC3B7AAFAF1}">
      <dgm:prSet/>
      <dgm:spPr/>
      <dgm:t>
        <a:bodyPr/>
        <a:lstStyle/>
        <a:p>
          <a:r>
            <a:rPr lang="en-AU"/>
            <a:t>Find alternative reliable and accurate datasets</a:t>
          </a:r>
          <a:endParaRPr lang="en-US"/>
        </a:p>
      </dgm:t>
    </dgm:pt>
    <dgm:pt modelId="{84F48401-5FE5-4261-8644-F6D2289584BD}" type="parTrans" cxnId="{58D01CA6-F91A-4BFD-B7CE-F01127B3BA55}">
      <dgm:prSet/>
      <dgm:spPr/>
      <dgm:t>
        <a:bodyPr/>
        <a:lstStyle/>
        <a:p>
          <a:endParaRPr lang="en-US"/>
        </a:p>
      </dgm:t>
    </dgm:pt>
    <dgm:pt modelId="{A73B82F5-25CC-4B1B-83D2-653A3264BBE1}" type="sibTrans" cxnId="{58D01CA6-F91A-4BFD-B7CE-F01127B3BA55}">
      <dgm:prSet/>
      <dgm:spPr/>
      <dgm:t>
        <a:bodyPr/>
        <a:lstStyle/>
        <a:p>
          <a:endParaRPr lang="en-US"/>
        </a:p>
      </dgm:t>
    </dgm:pt>
    <dgm:pt modelId="{40E4A1EF-2364-483D-9575-150C087FA590}">
      <dgm:prSet/>
      <dgm:spPr/>
      <dgm:t>
        <a:bodyPr/>
        <a:lstStyle/>
        <a:p>
          <a:r>
            <a:rPr lang="en-AU"/>
            <a:t>Validate the accuracy of datasets during data collection</a:t>
          </a:r>
          <a:endParaRPr lang="en-US"/>
        </a:p>
      </dgm:t>
    </dgm:pt>
    <dgm:pt modelId="{238E5E32-264A-4B72-8792-7E970402D8A7}" type="parTrans" cxnId="{DAB23677-6008-4A73-BAFB-275BC78B11F3}">
      <dgm:prSet/>
      <dgm:spPr/>
      <dgm:t>
        <a:bodyPr/>
        <a:lstStyle/>
        <a:p>
          <a:endParaRPr lang="en-US"/>
        </a:p>
      </dgm:t>
    </dgm:pt>
    <dgm:pt modelId="{34422D3D-03F2-47C4-87C5-B152822E8283}" type="sibTrans" cxnId="{DAB23677-6008-4A73-BAFB-275BC78B11F3}">
      <dgm:prSet/>
      <dgm:spPr/>
      <dgm:t>
        <a:bodyPr/>
        <a:lstStyle/>
        <a:p>
          <a:endParaRPr lang="en-US"/>
        </a:p>
      </dgm:t>
    </dgm:pt>
    <dgm:pt modelId="{705B317A-601C-4A44-98AD-5FAD462363F4}">
      <dgm:prSet/>
      <dgm:spPr/>
      <dgm:t>
        <a:bodyPr/>
        <a:lstStyle/>
        <a:p>
          <a:pPr>
            <a:defRPr b="1"/>
          </a:pPr>
          <a:r>
            <a:rPr lang="en-AU" b="1"/>
            <a:t>K-Means clustering only</a:t>
          </a:r>
          <a:endParaRPr lang="en-US"/>
        </a:p>
      </dgm:t>
    </dgm:pt>
    <dgm:pt modelId="{DB5886C5-7C6B-4319-BD49-2CDE22EA79EF}" type="parTrans" cxnId="{B5C3EB28-F4A0-4074-A75F-478DE37D3BD5}">
      <dgm:prSet/>
      <dgm:spPr/>
      <dgm:t>
        <a:bodyPr/>
        <a:lstStyle/>
        <a:p>
          <a:endParaRPr lang="en-US"/>
        </a:p>
      </dgm:t>
    </dgm:pt>
    <dgm:pt modelId="{9C241BF3-D225-4787-ADAA-9D9A8001738F}" type="sibTrans" cxnId="{B5C3EB28-F4A0-4074-A75F-478DE37D3BD5}">
      <dgm:prSet/>
      <dgm:spPr/>
      <dgm:t>
        <a:bodyPr/>
        <a:lstStyle/>
        <a:p>
          <a:endParaRPr lang="en-US"/>
        </a:p>
      </dgm:t>
    </dgm:pt>
    <dgm:pt modelId="{87DF363C-2C1D-48BD-A002-A28AE3CD3DCD}">
      <dgm:prSet/>
      <dgm:spPr/>
      <dgm:t>
        <a:bodyPr/>
        <a:lstStyle/>
        <a:p>
          <a:r>
            <a:rPr lang="en-AU"/>
            <a:t>Only conduct the K-Means clustering</a:t>
          </a:r>
          <a:endParaRPr lang="en-US"/>
        </a:p>
      </dgm:t>
    </dgm:pt>
    <dgm:pt modelId="{8A36695C-BC65-4EF7-BDD6-12223EA0B52D}" type="parTrans" cxnId="{E93441D5-E06C-46BC-BAF0-B1B617167B06}">
      <dgm:prSet/>
      <dgm:spPr/>
      <dgm:t>
        <a:bodyPr/>
        <a:lstStyle/>
        <a:p>
          <a:endParaRPr lang="en-US"/>
        </a:p>
      </dgm:t>
    </dgm:pt>
    <dgm:pt modelId="{DC3E5ABC-FC60-4340-A4B8-ED24D548A109}" type="sibTrans" cxnId="{E93441D5-E06C-46BC-BAF0-B1B617167B06}">
      <dgm:prSet/>
      <dgm:spPr/>
      <dgm:t>
        <a:bodyPr/>
        <a:lstStyle/>
        <a:p>
          <a:endParaRPr lang="en-US"/>
        </a:p>
      </dgm:t>
    </dgm:pt>
    <dgm:pt modelId="{D04D6C31-8738-432B-BFBF-BCA02017AED7}">
      <dgm:prSet/>
      <dgm:spPr/>
      <dgm:t>
        <a:bodyPr/>
        <a:lstStyle/>
        <a:p>
          <a:r>
            <a:rPr lang="en-AU"/>
            <a:t>Solution:</a:t>
          </a:r>
          <a:endParaRPr lang="en-US"/>
        </a:p>
      </dgm:t>
    </dgm:pt>
    <dgm:pt modelId="{87AACDCC-C293-4DD0-9E30-D15FFF66DB60}" type="parTrans" cxnId="{53955EB1-752A-449B-AB39-FBCBC44B7728}">
      <dgm:prSet/>
      <dgm:spPr/>
      <dgm:t>
        <a:bodyPr/>
        <a:lstStyle/>
        <a:p>
          <a:endParaRPr lang="en-US"/>
        </a:p>
      </dgm:t>
    </dgm:pt>
    <dgm:pt modelId="{42B63DF8-A5A2-48CC-A316-7AB562375086}" type="sibTrans" cxnId="{53955EB1-752A-449B-AB39-FBCBC44B7728}">
      <dgm:prSet/>
      <dgm:spPr/>
      <dgm:t>
        <a:bodyPr/>
        <a:lstStyle/>
        <a:p>
          <a:endParaRPr lang="en-US"/>
        </a:p>
      </dgm:t>
    </dgm:pt>
    <dgm:pt modelId="{A2F83CED-0184-4A17-B9E0-4F8B1C029A75}">
      <dgm:prSet/>
      <dgm:spPr/>
      <dgm:t>
        <a:bodyPr/>
        <a:lstStyle/>
        <a:p>
          <a:r>
            <a:rPr lang="en-AU"/>
            <a:t>Find the best clustering method to ensure the best segmentations by exploring different clustering algorithms such as DBSCAN or hierarchy-based clustering (Agglomerative, BIRCH).</a:t>
          </a:r>
          <a:endParaRPr lang="en-US"/>
        </a:p>
      </dgm:t>
    </dgm:pt>
    <dgm:pt modelId="{7F1E0957-0F66-4CEA-90C3-2B89259C3AB6}" type="parTrans" cxnId="{98E39D7A-0287-47EF-A596-9B3932004968}">
      <dgm:prSet/>
      <dgm:spPr/>
      <dgm:t>
        <a:bodyPr/>
        <a:lstStyle/>
        <a:p>
          <a:endParaRPr lang="en-US"/>
        </a:p>
      </dgm:t>
    </dgm:pt>
    <dgm:pt modelId="{52B8FC0B-20F6-49B9-A762-8BC1744744C5}" type="sibTrans" cxnId="{98E39D7A-0287-47EF-A596-9B3932004968}">
      <dgm:prSet/>
      <dgm:spPr/>
      <dgm:t>
        <a:bodyPr/>
        <a:lstStyle/>
        <a:p>
          <a:endParaRPr lang="en-US"/>
        </a:p>
      </dgm:t>
    </dgm:pt>
    <dgm:pt modelId="{D8D7CC00-4910-48C6-A9C2-8888FD1FC739}" type="pres">
      <dgm:prSet presAssocID="{F2D5EB01-203D-407A-B1BE-30FB935E9CC1}" presName="root" presStyleCnt="0">
        <dgm:presLayoutVars>
          <dgm:dir/>
          <dgm:resizeHandles val="exact"/>
        </dgm:presLayoutVars>
      </dgm:prSet>
      <dgm:spPr/>
    </dgm:pt>
    <dgm:pt modelId="{E126D662-3BE0-4D11-96E1-A9EE24B16820}" type="pres">
      <dgm:prSet presAssocID="{7B750139-AA14-4C50-B377-422F8FC2DA00}" presName="compNode" presStyleCnt="0"/>
      <dgm:spPr/>
    </dgm:pt>
    <dgm:pt modelId="{BC4DACDB-BF02-4390-9077-FBE167C0D181}" type="pres">
      <dgm:prSet presAssocID="{7B750139-AA14-4C50-B377-422F8FC2DA0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F59D5FB-806A-4695-A94E-2FD5FD4A97FC}" type="pres">
      <dgm:prSet presAssocID="{7B750139-AA14-4C50-B377-422F8FC2DA00}" presName="iconSpace" presStyleCnt="0"/>
      <dgm:spPr/>
    </dgm:pt>
    <dgm:pt modelId="{7FF89648-9E45-466E-A9F1-567CDF04E8AE}" type="pres">
      <dgm:prSet presAssocID="{7B750139-AA14-4C50-B377-422F8FC2DA00}" presName="parTx" presStyleLbl="revTx" presStyleIdx="0" presStyleCnt="4">
        <dgm:presLayoutVars>
          <dgm:chMax val="0"/>
          <dgm:chPref val="0"/>
        </dgm:presLayoutVars>
      </dgm:prSet>
      <dgm:spPr/>
    </dgm:pt>
    <dgm:pt modelId="{072156DF-0DCB-49DA-AD95-C5B502A45C07}" type="pres">
      <dgm:prSet presAssocID="{7B750139-AA14-4C50-B377-422F8FC2DA00}" presName="txSpace" presStyleCnt="0"/>
      <dgm:spPr/>
    </dgm:pt>
    <dgm:pt modelId="{2A75DD29-5954-4880-94E5-9F3A68863D2D}" type="pres">
      <dgm:prSet presAssocID="{7B750139-AA14-4C50-B377-422F8FC2DA00}" presName="desTx" presStyleLbl="revTx" presStyleIdx="1" presStyleCnt="4">
        <dgm:presLayoutVars/>
      </dgm:prSet>
      <dgm:spPr/>
    </dgm:pt>
    <dgm:pt modelId="{02CEF7AA-5993-4C20-BF98-F44953248133}" type="pres">
      <dgm:prSet presAssocID="{CA123585-C5ED-4777-9744-9AF43CB068F7}" presName="sibTrans" presStyleCnt="0"/>
      <dgm:spPr/>
    </dgm:pt>
    <dgm:pt modelId="{C1E2BC82-F3B7-434C-AA2C-1B83448F941D}" type="pres">
      <dgm:prSet presAssocID="{705B317A-601C-4A44-98AD-5FAD462363F4}" presName="compNode" presStyleCnt="0"/>
      <dgm:spPr/>
    </dgm:pt>
    <dgm:pt modelId="{CB2F5552-671A-41AD-860E-1D90A6304D24}" type="pres">
      <dgm:prSet presAssocID="{705B317A-601C-4A44-98AD-5FAD462363F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DDE08978-FEE7-4327-B573-B3399F98EA4B}" type="pres">
      <dgm:prSet presAssocID="{705B317A-601C-4A44-98AD-5FAD462363F4}" presName="iconSpace" presStyleCnt="0"/>
      <dgm:spPr/>
    </dgm:pt>
    <dgm:pt modelId="{653B97E8-9FB1-4629-9CC8-4C17C69EB7AA}" type="pres">
      <dgm:prSet presAssocID="{705B317A-601C-4A44-98AD-5FAD462363F4}" presName="parTx" presStyleLbl="revTx" presStyleIdx="2" presStyleCnt="4">
        <dgm:presLayoutVars>
          <dgm:chMax val="0"/>
          <dgm:chPref val="0"/>
        </dgm:presLayoutVars>
      </dgm:prSet>
      <dgm:spPr/>
    </dgm:pt>
    <dgm:pt modelId="{BF2D4B57-3959-4B29-901B-146A94BFA782}" type="pres">
      <dgm:prSet presAssocID="{705B317A-601C-4A44-98AD-5FAD462363F4}" presName="txSpace" presStyleCnt="0"/>
      <dgm:spPr/>
    </dgm:pt>
    <dgm:pt modelId="{67AD0AC7-01B9-4296-9583-32FC1D385848}" type="pres">
      <dgm:prSet presAssocID="{705B317A-601C-4A44-98AD-5FAD462363F4}" presName="desTx" presStyleLbl="revTx" presStyleIdx="3" presStyleCnt="4">
        <dgm:presLayoutVars/>
      </dgm:prSet>
      <dgm:spPr/>
    </dgm:pt>
  </dgm:ptLst>
  <dgm:cxnLst>
    <dgm:cxn modelId="{B1388B0C-022D-4E89-BE29-637A7F53E3EA}" srcId="{7B750139-AA14-4C50-B377-422F8FC2DA00}" destId="{DD9EA3CD-1D52-44D4-9491-BE6620B679DC}" srcOrd="1" destOrd="0" parTransId="{24856FB4-29DC-460F-9DA4-446E020D3AE6}" sibTransId="{C0C26077-08C2-44EA-A5EF-AB1578DD7222}"/>
    <dgm:cxn modelId="{B3049721-E5BE-4953-83B6-D10F49445F22}" srcId="{7B750139-AA14-4C50-B377-422F8FC2DA00}" destId="{FBF45A1E-FD1D-4262-BE44-324714D5E544}" srcOrd="2" destOrd="0" parTransId="{3350629C-5BC4-4DE9-9A9C-409DAE4CA802}" sibTransId="{5B5CEDFE-782C-4566-A779-F9CFA456CFE0}"/>
    <dgm:cxn modelId="{B5C3EB28-F4A0-4074-A75F-478DE37D3BD5}" srcId="{F2D5EB01-203D-407A-B1BE-30FB935E9CC1}" destId="{705B317A-601C-4A44-98AD-5FAD462363F4}" srcOrd="1" destOrd="0" parTransId="{DB5886C5-7C6B-4319-BD49-2CDE22EA79EF}" sibTransId="{9C241BF3-D225-4787-ADAA-9D9A8001738F}"/>
    <dgm:cxn modelId="{FF362C3C-EC23-4673-BCFD-6ABF53481B15}" type="presOf" srcId="{DD9EA3CD-1D52-44D4-9491-BE6620B679DC}" destId="{2A75DD29-5954-4880-94E5-9F3A68863D2D}" srcOrd="0" destOrd="1" presId="urn:microsoft.com/office/officeart/2018/5/layout/CenteredIconLabelDescriptionList"/>
    <dgm:cxn modelId="{7B282B4A-A64B-4769-8B18-538CAC888C50}" type="presOf" srcId="{A2F83CED-0184-4A17-B9E0-4F8B1C029A75}" destId="{67AD0AC7-01B9-4296-9583-32FC1D385848}" srcOrd="0" destOrd="2" presId="urn:microsoft.com/office/officeart/2018/5/layout/CenteredIconLabelDescriptionList"/>
    <dgm:cxn modelId="{CBF0CC59-891D-4107-934A-62C4B25C16E1}" type="presOf" srcId="{F223D75D-9688-447E-8C94-51AD4B32B0DB}" destId="{2A75DD29-5954-4880-94E5-9F3A68863D2D}" srcOrd="0" destOrd="0" presId="urn:microsoft.com/office/officeart/2018/5/layout/CenteredIconLabelDescriptionList"/>
    <dgm:cxn modelId="{70FA3268-918F-4E3A-968E-B7052EDB77C5}" type="presOf" srcId="{F2D5EB01-203D-407A-B1BE-30FB935E9CC1}" destId="{D8D7CC00-4910-48C6-A9C2-8888FD1FC739}" srcOrd="0" destOrd="0" presId="urn:microsoft.com/office/officeart/2018/5/layout/CenteredIconLabelDescriptionList"/>
    <dgm:cxn modelId="{BAE2286E-AD4E-4202-9C4A-2A468137C563}" type="presOf" srcId="{40E4A1EF-2364-483D-9575-150C087FA590}" destId="{2A75DD29-5954-4880-94E5-9F3A68863D2D}" srcOrd="0" destOrd="4" presId="urn:microsoft.com/office/officeart/2018/5/layout/CenteredIconLabelDescriptionList"/>
    <dgm:cxn modelId="{F4891971-F420-425B-9614-E3C1E6AF736A}" srcId="{7B750139-AA14-4C50-B377-422F8FC2DA00}" destId="{F223D75D-9688-447E-8C94-51AD4B32B0DB}" srcOrd="0" destOrd="0" parTransId="{D39D992B-3AF4-4A10-B11C-A5729E543B31}" sibTransId="{77E026BE-B36F-4C2F-9C32-A0BD625A6202}"/>
    <dgm:cxn modelId="{DAB23677-6008-4A73-BAFB-275BC78B11F3}" srcId="{FBF45A1E-FD1D-4262-BE44-324714D5E544}" destId="{40E4A1EF-2364-483D-9575-150C087FA590}" srcOrd="1" destOrd="0" parTransId="{238E5E32-264A-4B72-8792-7E970402D8A7}" sibTransId="{34422D3D-03F2-47C4-87C5-B152822E8283}"/>
    <dgm:cxn modelId="{98E39D7A-0287-47EF-A596-9B3932004968}" srcId="{D04D6C31-8738-432B-BFBF-BCA02017AED7}" destId="{A2F83CED-0184-4A17-B9E0-4F8B1C029A75}" srcOrd="0" destOrd="0" parTransId="{7F1E0957-0F66-4CEA-90C3-2B89259C3AB6}" sibTransId="{52B8FC0B-20F6-49B9-A762-8BC1744744C5}"/>
    <dgm:cxn modelId="{79DCB37A-6BF7-46E2-BB29-29408CD5FF6E}" type="presOf" srcId="{7B750139-AA14-4C50-B377-422F8FC2DA00}" destId="{7FF89648-9E45-466E-A9F1-567CDF04E8AE}" srcOrd="0" destOrd="0" presId="urn:microsoft.com/office/officeart/2018/5/layout/CenteredIconLabelDescriptionList"/>
    <dgm:cxn modelId="{E248569C-F494-4B93-80A3-33DB4929C24D}" type="presOf" srcId="{87DF363C-2C1D-48BD-A002-A28AE3CD3DCD}" destId="{67AD0AC7-01B9-4296-9583-32FC1D385848}" srcOrd="0" destOrd="0" presId="urn:microsoft.com/office/officeart/2018/5/layout/CenteredIconLabelDescriptionList"/>
    <dgm:cxn modelId="{58D01CA6-F91A-4BFD-B7CE-F01127B3BA55}" srcId="{FBF45A1E-FD1D-4262-BE44-324714D5E544}" destId="{68382BA0-3ACE-4EE9-B517-5EC3B7AAFAF1}" srcOrd="0" destOrd="0" parTransId="{84F48401-5FE5-4261-8644-F6D2289584BD}" sibTransId="{A73B82F5-25CC-4B1B-83D2-653A3264BBE1}"/>
    <dgm:cxn modelId="{53955EB1-752A-449B-AB39-FBCBC44B7728}" srcId="{705B317A-601C-4A44-98AD-5FAD462363F4}" destId="{D04D6C31-8738-432B-BFBF-BCA02017AED7}" srcOrd="1" destOrd="0" parTransId="{87AACDCC-C293-4DD0-9E30-D15FFF66DB60}" sibTransId="{42B63DF8-A5A2-48CC-A316-7AB562375086}"/>
    <dgm:cxn modelId="{BCAADFCF-20B0-402A-A336-FD93722BB58A}" type="presOf" srcId="{D04D6C31-8738-432B-BFBF-BCA02017AED7}" destId="{67AD0AC7-01B9-4296-9583-32FC1D385848}" srcOrd="0" destOrd="1" presId="urn:microsoft.com/office/officeart/2018/5/layout/CenteredIconLabelDescriptionList"/>
    <dgm:cxn modelId="{67FA2BD5-B10F-4512-98C1-2FA2D550CC58}" type="presOf" srcId="{68382BA0-3ACE-4EE9-B517-5EC3B7AAFAF1}" destId="{2A75DD29-5954-4880-94E5-9F3A68863D2D}" srcOrd="0" destOrd="3" presId="urn:microsoft.com/office/officeart/2018/5/layout/CenteredIconLabelDescriptionList"/>
    <dgm:cxn modelId="{E93441D5-E06C-46BC-BAF0-B1B617167B06}" srcId="{705B317A-601C-4A44-98AD-5FAD462363F4}" destId="{87DF363C-2C1D-48BD-A002-A28AE3CD3DCD}" srcOrd="0" destOrd="0" parTransId="{8A36695C-BC65-4EF7-BDD6-12223EA0B52D}" sibTransId="{DC3E5ABC-FC60-4340-A4B8-ED24D548A109}"/>
    <dgm:cxn modelId="{FC1187DA-A9E8-4E56-AA01-138EFE2368A5}" type="presOf" srcId="{FBF45A1E-FD1D-4262-BE44-324714D5E544}" destId="{2A75DD29-5954-4880-94E5-9F3A68863D2D}" srcOrd="0" destOrd="2" presId="urn:microsoft.com/office/officeart/2018/5/layout/CenteredIconLabelDescriptionList"/>
    <dgm:cxn modelId="{BC635EEF-F69C-462C-907E-792978A32877}" srcId="{F2D5EB01-203D-407A-B1BE-30FB935E9CC1}" destId="{7B750139-AA14-4C50-B377-422F8FC2DA00}" srcOrd="0" destOrd="0" parTransId="{41347FCA-30F7-40F2-BD36-AA8CDA04BF92}" sibTransId="{CA123585-C5ED-4777-9744-9AF43CB068F7}"/>
    <dgm:cxn modelId="{280C74EF-1BBE-4E1D-AB37-3CBC82CEBE36}" type="presOf" srcId="{705B317A-601C-4A44-98AD-5FAD462363F4}" destId="{653B97E8-9FB1-4629-9CC8-4C17C69EB7AA}" srcOrd="0" destOrd="0" presId="urn:microsoft.com/office/officeart/2018/5/layout/CenteredIconLabelDescriptionList"/>
    <dgm:cxn modelId="{95730D80-E708-4326-AF69-AA3C386AD8FC}" type="presParOf" srcId="{D8D7CC00-4910-48C6-A9C2-8888FD1FC739}" destId="{E126D662-3BE0-4D11-96E1-A9EE24B16820}" srcOrd="0" destOrd="0" presId="urn:microsoft.com/office/officeart/2018/5/layout/CenteredIconLabelDescriptionList"/>
    <dgm:cxn modelId="{8BA5DEC7-5F57-4AEA-99F7-CC8C69F830F6}" type="presParOf" srcId="{E126D662-3BE0-4D11-96E1-A9EE24B16820}" destId="{BC4DACDB-BF02-4390-9077-FBE167C0D181}" srcOrd="0" destOrd="0" presId="urn:microsoft.com/office/officeart/2018/5/layout/CenteredIconLabelDescriptionList"/>
    <dgm:cxn modelId="{6D30E1E0-E26E-4DFD-84B8-D3B3D26C8A13}" type="presParOf" srcId="{E126D662-3BE0-4D11-96E1-A9EE24B16820}" destId="{5F59D5FB-806A-4695-A94E-2FD5FD4A97FC}" srcOrd="1" destOrd="0" presId="urn:microsoft.com/office/officeart/2018/5/layout/CenteredIconLabelDescriptionList"/>
    <dgm:cxn modelId="{A71793EA-D354-45E1-8B88-8FB8532BD8DC}" type="presParOf" srcId="{E126D662-3BE0-4D11-96E1-A9EE24B16820}" destId="{7FF89648-9E45-466E-A9F1-567CDF04E8AE}" srcOrd="2" destOrd="0" presId="urn:microsoft.com/office/officeart/2018/5/layout/CenteredIconLabelDescriptionList"/>
    <dgm:cxn modelId="{371054A5-BD29-4257-B3F7-DE87FB60F5B6}" type="presParOf" srcId="{E126D662-3BE0-4D11-96E1-A9EE24B16820}" destId="{072156DF-0DCB-49DA-AD95-C5B502A45C07}" srcOrd="3" destOrd="0" presId="urn:microsoft.com/office/officeart/2018/5/layout/CenteredIconLabelDescriptionList"/>
    <dgm:cxn modelId="{E20E78B6-F18D-49BE-A1DC-F588E7557CAB}" type="presParOf" srcId="{E126D662-3BE0-4D11-96E1-A9EE24B16820}" destId="{2A75DD29-5954-4880-94E5-9F3A68863D2D}" srcOrd="4" destOrd="0" presId="urn:microsoft.com/office/officeart/2018/5/layout/CenteredIconLabelDescriptionList"/>
    <dgm:cxn modelId="{04DA5B84-4475-4AE1-A2B9-74A62698910A}" type="presParOf" srcId="{D8D7CC00-4910-48C6-A9C2-8888FD1FC739}" destId="{02CEF7AA-5993-4C20-BF98-F44953248133}" srcOrd="1" destOrd="0" presId="urn:microsoft.com/office/officeart/2018/5/layout/CenteredIconLabelDescriptionList"/>
    <dgm:cxn modelId="{69C2EEAE-F02C-45AA-9B25-61B5DAA49BBC}" type="presParOf" srcId="{D8D7CC00-4910-48C6-A9C2-8888FD1FC739}" destId="{C1E2BC82-F3B7-434C-AA2C-1B83448F941D}" srcOrd="2" destOrd="0" presId="urn:microsoft.com/office/officeart/2018/5/layout/CenteredIconLabelDescriptionList"/>
    <dgm:cxn modelId="{0DD10D9F-5A4D-46A0-95E4-A5F28C9B6DA8}" type="presParOf" srcId="{C1E2BC82-F3B7-434C-AA2C-1B83448F941D}" destId="{CB2F5552-671A-41AD-860E-1D90A6304D24}" srcOrd="0" destOrd="0" presId="urn:microsoft.com/office/officeart/2018/5/layout/CenteredIconLabelDescriptionList"/>
    <dgm:cxn modelId="{A91904A0-D368-4A52-88BA-20677DC6F24D}" type="presParOf" srcId="{C1E2BC82-F3B7-434C-AA2C-1B83448F941D}" destId="{DDE08978-FEE7-4327-B573-B3399F98EA4B}" srcOrd="1" destOrd="0" presId="urn:microsoft.com/office/officeart/2018/5/layout/CenteredIconLabelDescriptionList"/>
    <dgm:cxn modelId="{EA608A24-C144-4E17-8748-B8AEC49E1A81}" type="presParOf" srcId="{C1E2BC82-F3B7-434C-AA2C-1B83448F941D}" destId="{653B97E8-9FB1-4629-9CC8-4C17C69EB7AA}" srcOrd="2" destOrd="0" presId="urn:microsoft.com/office/officeart/2018/5/layout/CenteredIconLabelDescriptionList"/>
    <dgm:cxn modelId="{CB6208C1-3804-42EB-9758-7AC65BE01915}" type="presParOf" srcId="{C1E2BC82-F3B7-434C-AA2C-1B83448F941D}" destId="{BF2D4B57-3959-4B29-901B-146A94BFA782}" srcOrd="3" destOrd="0" presId="urn:microsoft.com/office/officeart/2018/5/layout/CenteredIconLabelDescriptionList"/>
    <dgm:cxn modelId="{C7408A58-68A9-425B-B09E-5CA80B8775EB}" type="presParOf" srcId="{C1E2BC82-F3B7-434C-AA2C-1B83448F941D}" destId="{67AD0AC7-01B9-4296-9583-32FC1D385848}"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89134-50A3-45BE-9C2E-0A2DAEBE6C03}">
      <dsp:nvSpPr>
        <dsp:cNvPr id="0" name=""/>
        <dsp:cNvSpPr/>
      </dsp:nvSpPr>
      <dsp:spPr>
        <a:xfrm>
          <a:off x="494327" y="955789"/>
          <a:ext cx="802089" cy="802089"/>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2EE29F-3406-4140-8AB5-62DB2DE63BBA}">
      <dsp:nvSpPr>
        <dsp:cNvPr id="0" name=""/>
        <dsp:cNvSpPr/>
      </dsp:nvSpPr>
      <dsp:spPr>
        <a:xfrm>
          <a:off x="4161" y="2025418"/>
          <a:ext cx="1782421" cy="71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AU" sz="1100" b="1" kern="1200" dirty="0"/>
            <a:t>Data requirements</a:t>
          </a:r>
          <a:endParaRPr lang="en-US" sz="1100" kern="1200" dirty="0"/>
        </a:p>
      </dsp:txBody>
      <dsp:txXfrm>
        <a:off x="4161" y="2025418"/>
        <a:ext cx="1782421" cy="712968"/>
      </dsp:txXfrm>
    </dsp:sp>
    <dsp:sp modelId="{AB6E1CA3-50F8-413B-AB80-A64822FCD861}">
      <dsp:nvSpPr>
        <dsp:cNvPr id="0" name=""/>
        <dsp:cNvSpPr/>
      </dsp:nvSpPr>
      <dsp:spPr>
        <a:xfrm>
          <a:off x="2588673" y="955789"/>
          <a:ext cx="802089" cy="802089"/>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F5317C-6AD3-4E91-8904-D981541CF20B}">
      <dsp:nvSpPr>
        <dsp:cNvPr id="0" name=""/>
        <dsp:cNvSpPr/>
      </dsp:nvSpPr>
      <dsp:spPr>
        <a:xfrm>
          <a:off x="2098507" y="2025418"/>
          <a:ext cx="1782421" cy="71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AU" sz="1100" b="1" i="1" kern="1200"/>
            <a:t>Geographical</a:t>
          </a:r>
          <a:r>
            <a:rPr lang="en-AU" sz="1100" kern="1200"/>
            <a:t> information by suburb including name, postcode, coordinates, and its corresponding council</a:t>
          </a:r>
          <a:endParaRPr lang="en-US" sz="1100" kern="1200"/>
        </a:p>
      </dsp:txBody>
      <dsp:txXfrm>
        <a:off x="2098507" y="2025418"/>
        <a:ext cx="1782421" cy="712968"/>
      </dsp:txXfrm>
    </dsp:sp>
    <dsp:sp modelId="{38DB65E5-E534-4AC3-B4E8-8E771B0F033C}">
      <dsp:nvSpPr>
        <dsp:cNvPr id="0" name=""/>
        <dsp:cNvSpPr/>
      </dsp:nvSpPr>
      <dsp:spPr>
        <a:xfrm>
          <a:off x="4683019" y="955789"/>
          <a:ext cx="802089" cy="802089"/>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9CD01B-8577-472F-8E01-F8F8988FFB0F}">
      <dsp:nvSpPr>
        <dsp:cNvPr id="0" name=""/>
        <dsp:cNvSpPr/>
      </dsp:nvSpPr>
      <dsp:spPr>
        <a:xfrm>
          <a:off x="4192853" y="2025418"/>
          <a:ext cx="1782421" cy="71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AU" sz="1100" kern="1200" dirty="0"/>
            <a:t>Types of </a:t>
          </a:r>
          <a:r>
            <a:rPr lang="en-AU" sz="1100" b="1" i="1" kern="1200" dirty="0"/>
            <a:t>crime</a:t>
          </a:r>
          <a:r>
            <a:rPr lang="en-AU" sz="1100" kern="1200" dirty="0"/>
            <a:t> incidents and their frequencies recorded by suburb</a:t>
          </a:r>
          <a:endParaRPr lang="en-US" sz="1100" kern="1200" dirty="0"/>
        </a:p>
      </dsp:txBody>
      <dsp:txXfrm>
        <a:off x="4192853" y="2025418"/>
        <a:ext cx="1782421" cy="712968"/>
      </dsp:txXfrm>
    </dsp:sp>
    <dsp:sp modelId="{A69BFE1A-EBB0-40B1-B260-8DF5CAAED393}">
      <dsp:nvSpPr>
        <dsp:cNvPr id="0" name=""/>
        <dsp:cNvSpPr/>
      </dsp:nvSpPr>
      <dsp:spPr>
        <a:xfrm>
          <a:off x="6777364" y="955789"/>
          <a:ext cx="802089" cy="802089"/>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34E819-6B66-4F3A-A312-D45847A492FC}">
      <dsp:nvSpPr>
        <dsp:cNvPr id="0" name=""/>
        <dsp:cNvSpPr/>
      </dsp:nvSpPr>
      <dsp:spPr>
        <a:xfrm>
          <a:off x="6287198" y="2025418"/>
          <a:ext cx="1782421" cy="71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AU" sz="1100" kern="1200"/>
            <a:t>Number of </a:t>
          </a:r>
          <a:r>
            <a:rPr lang="en-AU" sz="1100" b="1" i="1" kern="1200"/>
            <a:t>rental</a:t>
          </a:r>
          <a:r>
            <a:rPr lang="en-AU" sz="1100" i="1" kern="1200"/>
            <a:t> </a:t>
          </a:r>
          <a:r>
            <a:rPr lang="en-AU" sz="1100" kern="1200"/>
            <a:t>properties available and their median prices by suburb</a:t>
          </a:r>
          <a:endParaRPr lang="en-US" sz="1100" kern="1200"/>
        </a:p>
      </dsp:txBody>
      <dsp:txXfrm>
        <a:off x="6287198" y="2025418"/>
        <a:ext cx="1782421" cy="712968"/>
      </dsp:txXfrm>
    </dsp:sp>
    <dsp:sp modelId="{7298A9BF-EEF6-4DF7-BB20-AD7D108D2A6D}">
      <dsp:nvSpPr>
        <dsp:cNvPr id="0" name=""/>
        <dsp:cNvSpPr/>
      </dsp:nvSpPr>
      <dsp:spPr>
        <a:xfrm>
          <a:off x="8871710" y="955789"/>
          <a:ext cx="802089" cy="802089"/>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373334-19E8-4117-9DDC-E6C831ECDBE7}">
      <dsp:nvSpPr>
        <dsp:cNvPr id="0" name=""/>
        <dsp:cNvSpPr/>
      </dsp:nvSpPr>
      <dsp:spPr>
        <a:xfrm>
          <a:off x="8381544" y="2025418"/>
          <a:ext cx="1782421" cy="71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AU" sz="1100" kern="1200"/>
            <a:t>Categories of </a:t>
          </a:r>
          <a:r>
            <a:rPr lang="en-AU" sz="1100" b="1" i="1" kern="1200"/>
            <a:t>venues</a:t>
          </a:r>
          <a:r>
            <a:rPr lang="en-AU" sz="1100" kern="1200"/>
            <a:t> and their numbers by suburb</a:t>
          </a:r>
          <a:endParaRPr lang="en-US" sz="1100" kern="1200"/>
        </a:p>
      </dsp:txBody>
      <dsp:txXfrm>
        <a:off x="8381544" y="2025418"/>
        <a:ext cx="1782421" cy="7129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AE161-B757-8A4B-BDF9-0EAE6694EBB0}">
      <dsp:nvSpPr>
        <dsp:cNvPr id="0" name=""/>
        <dsp:cNvSpPr/>
      </dsp:nvSpPr>
      <dsp:spPr>
        <a:xfrm>
          <a:off x="0" y="59478"/>
          <a:ext cx="6830568" cy="41769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b="1" kern="1200" dirty="0"/>
            <a:t>Requirement 1</a:t>
          </a:r>
          <a:endParaRPr lang="en-US" sz="1700" kern="1200" dirty="0"/>
        </a:p>
      </dsp:txBody>
      <dsp:txXfrm>
        <a:off x="20390" y="79868"/>
        <a:ext cx="6789788" cy="376910"/>
      </dsp:txXfrm>
    </dsp:sp>
    <dsp:sp modelId="{435A0EBF-4DD3-3E46-BEC5-0ADBE5CE9BD2}">
      <dsp:nvSpPr>
        <dsp:cNvPr id="0" name=""/>
        <dsp:cNvSpPr/>
      </dsp:nvSpPr>
      <dsp:spPr>
        <a:xfrm>
          <a:off x="0" y="477168"/>
          <a:ext cx="6830568"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71"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AU" sz="1300" kern="1200" dirty="0"/>
            <a:t>Euclidean distance</a:t>
          </a:r>
          <a:endParaRPr lang="en-US" sz="1300" kern="1200" dirty="0"/>
        </a:p>
      </dsp:txBody>
      <dsp:txXfrm>
        <a:off x="0" y="477168"/>
        <a:ext cx="6830568" cy="281520"/>
      </dsp:txXfrm>
    </dsp:sp>
    <dsp:sp modelId="{DBF4A50C-4043-CF4B-AB09-E3ABB43098AC}">
      <dsp:nvSpPr>
        <dsp:cNvPr id="0" name=""/>
        <dsp:cNvSpPr/>
      </dsp:nvSpPr>
      <dsp:spPr>
        <a:xfrm>
          <a:off x="0" y="758688"/>
          <a:ext cx="6830568" cy="41769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b="1" kern="1200" dirty="0"/>
            <a:t>Requirement 2</a:t>
          </a:r>
          <a:endParaRPr lang="en-US" sz="1700" kern="1200" dirty="0"/>
        </a:p>
      </dsp:txBody>
      <dsp:txXfrm>
        <a:off x="20390" y="779078"/>
        <a:ext cx="6789788" cy="376910"/>
      </dsp:txXfrm>
    </dsp:sp>
    <dsp:sp modelId="{C3907B1B-0240-754E-8858-C81D743FC61E}">
      <dsp:nvSpPr>
        <dsp:cNvPr id="0" name=""/>
        <dsp:cNvSpPr/>
      </dsp:nvSpPr>
      <dsp:spPr>
        <a:xfrm>
          <a:off x="0" y="1176378"/>
          <a:ext cx="6830568" cy="448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71"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AU" sz="1300" kern="1200" dirty="0"/>
            <a:t>Count</a:t>
          </a:r>
          <a:endParaRPr lang="en-US" sz="1300" kern="1200" dirty="0"/>
        </a:p>
        <a:p>
          <a:pPr marL="114300" lvl="1" indent="-114300" algn="l" defTabSz="577850">
            <a:lnSpc>
              <a:spcPct val="90000"/>
            </a:lnSpc>
            <a:spcBef>
              <a:spcPct val="0"/>
            </a:spcBef>
            <a:spcAft>
              <a:spcPct val="20000"/>
            </a:spcAft>
            <a:buChar char="•"/>
          </a:pPr>
          <a:r>
            <a:rPr lang="en-AU" sz="1300" kern="1200" dirty="0"/>
            <a:t>Median</a:t>
          </a:r>
          <a:endParaRPr lang="en-US" sz="1300" kern="1200" dirty="0"/>
        </a:p>
      </dsp:txBody>
      <dsp:txXfrm>
        <a:off x="0" y="1176378"/>
        <a:ext cx="6830568" cy="448672"/>
      </dsp:txXfrm>
    </dsp:sp>
    <dsp:sp modelId="{6A793C7E-BF8B-7B4B-AEDC-A53F7C94BB0E}">
      <dsp:nvSpPr>
        <dsp:cNvPr id="0" name=""/>
        <dsp:cNvSpPr/>
      </dsp:nvSpPr>
      <dsp:spPr>
        <a:xfrm>
          <a:off x="0" y="1625051"/>
          <a:ext cx="6830568" cy="41769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b="1" kern="1200" dirty="0"/>
            <a:t>Requirement 3</a:t>
          </a:r>
          <a:endParaRPr lang="en-US" sz="1700" kern="1200" dirty="0"/>
        </a:p>
      </dsp:txBody>
      <dsp:txXfrm>
        <a:off x="20390" y="1645441"/>
        <a:ext cx="6789788" cy="376910"/>
      </dsp:txXfrm>
    </dsp:sp>
    <dsp:sp modelId="{9D71A869-22D0-AF40-A99A-920E7CEA3BBD}">
      <dsp:nvSpPr>
        <dsp:cNvPr id="0" name=""/>
        <dsp:cNvSpPr/>
      </dsp:nvSpPr>
      <dsp:spPr>
        <a:xfrm>
          <a:off x="0" y="2042741"/>
          <a:ext cx="6830568" cy="1794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71"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AU" sz="1300" kern="1200" dirty="0"/>
            <a:t>A20 Assault and related offences</a:t>
          </a:r>
          <a:endParaRPr lang="en-US" sz="1300" kern="1200" dirty="0"/>
        </a:p>
        <a:p>
          <a:pPr marL="114300" lvl="1" indent="-114300" algn="l" defTabSz="577850">
            <a:lnSpc>
              <a:spcPct val="90000"/>
            </a:lnSpc>
            <a:spcBef>
              <a:spcPct val="0"/>
            </a:spcBef>
            <a:spcAft>
              <a:spcPct val="20000"/>
            </a:spcAft>
            <a:buChar char="•"/>
          </a:pPr>
          <a:r>
            <a:rPr lang="en-AU" sz="1300" kern="1200" dirty="0"/>
            <a:t>A50 Robbery</a:t>
          </a:r>
          <a:endParaRPr lang="en-US" sz="1300" kern="1200" dirty="0"/>
        </a:p>
        <a:p>
          <a:pPr marL="114300" lvl="1" indent="-114300" algn="l" defTabSz="577850">
            <a:lnSpc>
              <a:spcPct val="90000"/>
            </a:lnSpc>
            <a:spcBef>
              <a:spcPct val="0"/>
            </a:spcBef>
            <a:spcAft>
              <a:spcPct val="20000"/>
            </a:spcAft>
            <a:buChar char="•"/>
          </a:pPr>
          <a:r>
            <a:rPr lang="en-AU" sz="1300" kern="1200" dirty="0"/>
            <a:t>A70 Stalking, harassment and threatening behaviour</a:t>
          </a:r>
          <a:endParaRPr lang="en-US" sz="1300" kern="1200" dirty="0"/>
        </a:p>
        <a:p>
          <a:pPr marL="114300" lvl="1" indent="-114300" algn="l" defTabSz="577850">
            <a:lnSpc>
              <a:spcPct val="90000"/>
            </a:lnSpc>
            <a:spcBef>
              <a:spcPct val="0"/>
            </a:spcBef>
            <a:spcAft>
              <a:spcPct val="20000"/>
            </a:spcAft>
            <a:buChar char="•"/>
          </a:pPr>
          <a:r>
            <a:rPr lang="en-AU" sz="1300" kern="1200" dirty="0"/>
            <a:t>A80 Dangerous and negligent act endangering people</a:t>
          </a:r>
          <a:endParaRPr lang="en-US" sz="1300" kern="1200" dirty="0"/>
        </a:p>
        <a:p>
          <a:pPr marL="114300" lvl="1" indent="-114300" algn="l" defTabSz="577850">
            <a:lnSpc>
              <a:spcPct val="90000"/>
            </a:lnSpc>
            <a:spcBef>
              <a:spcPct val="0"/>
            </a:spcBef>
            <a:spcAft>
              <a:spcPct val="20000"/>
            </a:spcAft>
            <a:buChar char="•"/>
          </a:pPr>
          <a:r>
            <a:rPr lang="en-AU" sz="1300" kern="1200" dirty="0"/>
            <a:t>B10 Arson</a:t>
          </a:r>
          <a:endParaRPr lang="en-US" sz="1300" kern="1200" dirty="0"/>
        </a:p>
        <a:p>
          <a:pPr marL="114300" lvl="1" indent="-114300" algn="l" defTabSz="577850">
            <a:lnSpc>
              <a:spcPct val="90000"/>
            </a:lnSpc>
            <a:spcBef>
              <a:spcPct val="0"/>
            </a:spcBef>
            <a:spcAft>
              <a:spcPct val="20000"/>
            </a:spcAft>
            <a:buChar char="•"/>
          </a:pPr>
          <a:r>
            <a:rPr lang="en-AU" sz="1300" kern="1200" dirty="0"/>
            <a:t>B20 Property damage</a:t>
          </a:r>
          <a:endParaRPr lang="en-US" sz="1300" kern="1200" dirty="0"/>
        </a:p>
        <a:p>
          <a:pPr marL="114300" lvl="1" indent="-114300" algn="l" defTabSz="577850">
            <a:lnSpc>
              <a:spcPct val="90000"/>
            </a:lnSpc>
            <a:spcBef>
              <a:spcPct val="0"/>
            </a:spcBef>
            <a:spcAft>
              <a:spcPct val="20000"/>
            </a:spcAft>
            <a:buChar char="•"/>
          </a:pPr>
          <a:r>
            <a:rPr lang="en-AU" sz="1300" kern="1200" dirty="0"/>
            <a:t>B30 Burglary/Break and enter</a:t>
          </a:r>
          <a:endParaRPr lang="en-US" sz="1300" kern="1200" dirty="0"/>
        </a:p>
        <a:p>
          <a:pPr marL="114300" lvl="1" indent="-114300" algn="l" defTabSz="577850">
            <a:lnSpc>
              <a:spcPct val="90000"/>
            </a:lnSpc>
            <a:spcBef>
              <a:spcPct val="0"/>
            </a:spcBef>
            <a:spcAft>
              <a:spcPct val="20000"/>
            </a:spcAft>
            <a:buChar char="•"/>
          </a:pPr>
          <a:r>
            <a:rPr lang="en-AU" sz="1300" kern="1200" dirty="0"/>
            <a:t>B40 Theft</a:t>
          </a:r>
          <a:endParaRPr lang="en-US" sz="1300" kern="1200" dirty="0"/>
        </a:p>
      </dsp:txBody>
      <dsp:txXfrm>
        <a:off x="0" y="2042741"/>
        <a:ext cx="6830568" cy="1794690"/>
      </dsp:txXfrm>
    </dsp:sp>
    <dsp:sp modelId="{E900FDCC-F3FD-CD4A-A4EB-38A275196A2C}">
      <dsp:nvSpPr>
        <dsp:cNvPr id="0" name=""/>
        <dsp:cNvSpPr/>
      </dsp:nvSpPr>
      <dsp:spPr>
        <a:xfrm>
          <a:off x="0" y="3837431"/>
          <a:ext cx="6830568" cy="41769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b="1" kern="1200" dirty="0"/>
            <a:t>Requirement 4</a:t>
          </a:r>
          <a:endParaRPr lang="en-US" sz="1700" kern="1200" dirty="0"/>
        </a:p>
      </dsp:txBody>
      <dsp:txXfrm>
        <a:off x="20390" y="3857821"/>
        <a:ext cx="6789788" cy="376910"/>
      </dsp:txXfrm>
    </dsp:sp>
    <dsp:sp modelId="{5893D809-D785-CE4F-9737-4EF70E9831C1}">
      <dsp:nvSpPr>
        <dsp:cNvPr id="0" name=""/>
        <dsp:cNvSpPr/>
      </dsp:nvSpPr>
      <dsp:spPr>
        <a:xfrm>
          <a:off x="0" y="4255121"/>
          <a:ext cx="6830568" cy="112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71"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AU" sz="1300" kern="1200" dirty="0"/>
            <a:t>Food place</a:t>
          </a:r>
          <a:endParaRPr lang="en-US" sz="1300" kern="1200" dirty="0"/>
        </a:p>
        <a:p>
          <a:pPr marL="114300" lvl="1" indent="-114300" algn="l" defTabSz="577850">
            <a:lnSpc>
              <a:spcPct val="90000"/>
            </a:lnSpc>
            <a:spcBef>
              <a:spcPct val="0"/>
            </a:spcBef>
            <a:spcAft>
              <a:spcPct val="20000"/>
            </a:spcAft>
            <a:buChar char="•"/>
          </a:pPr>
          <a:r>
            <a:rPr lang="en-AU" sz="1300" kern="1200" dirty="0"/>
            <a:t>Café</a:t>
          </a:r>
          <a:endParaRPr lang="en-US" sz="1300" kern="1200" dirty="0"/>
        </a:p>
        <a:p>
          <a:pPr marL="114300" lvl="1" indent="-114300" algn="l" defTabSz="577850">
            <a:lnSpc>
              <a:spcPct val="90000"/>
            </a:lnSpc>
            <a:spcBef>
              <a:spcPct val="0"/>
            </a:spcBef>
            <a:spcAft>
              <a:spcPct val="20000"/>
            </a:spcAft>
            <a:buChar char="•"/>
          </a:pPr>
          <a:r>
            <a:rPr lang="en-AU" sz="1300" kern="1200" dirty="0"/>
            <a:t>Leisure</a:t>
          </a:r>
          <a:endParaRPr lang="en-US" sz="1300" kern="1200" dirty="0"/>
        </a:p>
        <a:p>
          <a:pPr marL="114300" lvl="1" indent="-114300" algn="l" defTabSz="577850">
            <a:lnSpc>
              <a:spcPct val="90000"/>
            </a:lnSpc>
            <a:spcBef>
              <a:spcPct val="0"/>
            </a:spcBef>
            <a:spcAft>
              <a:spcPct val="20000"/>
            </a:spcAft>
            <a:buChar char="•"/>
          </a:pPr>
          <a:r>
            <a:rPr lang="en-AU" sz="1300" kern="1200" dirty="0"/>
            <a:t>Shopping</a:t>
          </a:r>
          <a:endParaRPr lang="en-US" sz="1300" kern="1200" dirty="0"/>
        </a:p>
        <a:p>
          <a:pPr marL="114300" lvl="1" indent="-114300" algn="l" defTabSz="577850">
            <a:lnSpc>
              <a:spcPct val="90000"/>
            </a:lnSpc>
            <a:spcBef>
              <a:spcPct val="0"/>
            </a:spcBef>
            <a:spcAft>
              <a:spcPct val="20000"/>
            </a:spcAft>
            <a:buChar char="•"/>
          </a:pPr>
          <a:r>
            <a:rPr lang="en-AU" sz="1300" kern="1200" dirty="0"/>
            <a:t>Transport</a:t>
          </a:r>
          <a:endParaRPr lang="en-US" sz="1300" kern="1200" dirty="0"/>
        </a:p>
      </dsp:txBody>
      <dsp:txXfrm>
        <a:off x="0" y="4255121"/>
        <a:ext cx="6830568" cy="11260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4DACDB-BF02-4390-9077-FBE167C0D181}">
      <dsp:nvSpPr>
        <dsp:cNvPr id="0" name=""/>
        <dsp:cNvSpPr/>
      </dsp:nvSpPr>
      <dsp:spPr>
        <a:xfrm>
          <a:off x="1962444" y="26687"/>
          <a:ext cx="1510523" cy="1182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F89648-9E45-466E-A9F1-567CDF04E8AE}">
      <dsp:nvSpPr>
        <dsp:cNvPr id="0" name=""/>
        <dsp:cNvSpPr/>
      </dsp:nvSpPr>
      <dsp:spPr>
        <a:xfrm>
          <a:off x="559815" y="1364051"/>
          <a:ext cx="4315781" cy="506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AU" sz="2000" b="1" kern="1200"/>
            <a:t>Inconsistent accuracy of datasets</a:t>
          </a:r>
          <a:endParaRPr lang="en-US" sz="2000" kern="1200"/>
        </a:p>
      </dsp:txBody>
      <dsp:txXfrm>
        <a:off x="559815" y="1364051"/>
        <a:ext cx="4315781" cy="506984"/>
      </dsp:txXfrm>
    </dsp:sp>
    <dsp:sp modelId="{2A75DD29-5954-4880-94E5-9F3A68863D2D}">
      <dsp:nvSpPr>
        <dsp:cNvPr id="0" name=""/>
        <dsp:cNvSpPr/>
      </dsp:nvSpPr>
      <dsp:spPr>
        <a:xfrm>
          <a:off x="559815" y="1942849"/>
          <a:ext cx="4315781" cy="2615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AU" sz="1500" kern="1200"/>
            <a:t>Quality of datasets is inconsistent</a:t>
          </a:r>
          <a:endParaRPr lang="en-US" sz="1500" kern="1200"/>
        </a:p>
        <a:p>
          <a:pPr marL="0" lvl="0" indent="0" algn="l" defTabSz="666750">
            <a:lnSpc>
              <a:spcPct val="90000"/>
            </a:lnSpc>
            <a:spcBef>
              <a:spcPct val="0"/>
            </a:spcBef>
            <a:spcAft>
              <a:spcPct val="35000"/>
            </a:spcAft>
            <a:buNone/>
          </a:pPr>
          <a:r>
            <a:rPr lang="en-AU" sz="1500" kern="1200"/>
            <a:t>Especially in rental dataset, missing data is filled with results calculated based on rental status of surrounding suburbs, the fabricated data could inevitably cause skewness in the dataset, leading the data analysis to conclude any unrealistic insight .</a:t>
          </a:r>
          <a:endParaRPr lang="en-US" sz="1500" kern="1200"/>
        </a:p>
        <a:p>
          <a:pPr marL="0" lvl="0" indent="0" algn="l" defTabSz="666750">
            <a:lnSpc>
              <a:spcPct val="90000"/>
            </a:lnSpc>
            <a:spcBef>
              <a:spcPct val="0"/>
            </a:spcBef>
            <a:spcAft>
              <a:spcPct val="35000"/>
            </a:spcAft>
            <a:buNone/>
          </a:pPr>
          <a:r>
            <a:rPr lang="en-AU" sz="1500" kern="1200"/>
            <a:t>Solution:</a:t>
          </a:r>
          <a:endParaRPr lang="en-US" sz="1500" kern="1200"/>
        </a:p>
        <a:p>
          <a:pPr marL="114300" lvl="1" indent="-114300" algn="l" defTabSz="666750">
            <a:lnSpc>
              <a:spcPct val="90000"/>
            </a:lnSpc>
            <a:spcBef>
              <a:spcPct val="0"/>
            </a:spcBef>
            <a:spcAft>
              <a:spcPct val="15000"/>
            </a:spcAft>
            <a:buChar char="•"/>
          </a:pPr>
          <a:r>
            <a:rPr lang="en-AU" sz="1500" kern="1200"/>
            <a:t>Find alternative reliable and accurate datasets</a:t>
          </a:r>
          <a:endParaRPr lang="en-US" sz="1500" kern="1200"/>
        </a:p>
        <a:p>
          <a:pPr marL="114300" lvl="1" indent="-114300" algn="l" defTabSz="666750">
            <a:lnSpc>
              <a:spcPct val="90000"/>
            </a:lnSpc>
            <a:spcBef>
              <a:spcPct val="0"/>
            </a:spcBef>
            <a:spcAft>
              <a:spcPct val="15000"/>
            </a:spcAft>
            <a:buChar char="•"/>
          </a:pPr>
          <a:r>
            <a:rPr lang="en-AU" sz="1500" kern="1200"/>
            <a:t>Validate the accuracy of datasets during data collection</a:t>
          </a:r>
          <a:endParaRPr lang="en-US" sz="1500" kern="1200"/>
        </a:p>
      </dsp:txBody>
      <dsp:txXfrm>
        <a:off x="559815" y="1942849"/>
        <a:ext cx="4315781" cy="2615408"/>
      </dsp:txXfrm>
    </dsp:sp>
    <dsp:sp modelId="{CB2F5552-671A-41AD-860E-1D90A6304D24}">
      <dsp:nvSpPr>
        <dsp:cNvPr id="0" name=""/>
        <dsp:cNvSpPr/>
      </dsp:nvSpPr>
      <dsp:spPr>
        <a:xfrm>
          <a:off x="7033487" y="26687"/>
          <a:ext cx="1510523" cy="1182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3B97E8-9FB1-4629-9CC8-4C17C69EB7AA}">
      <dsp:nvSpPr>
        <dsp:cNvPr id="0" name=""/>
        <dsp:cNvSpPr/>
      </dsp:nvSpPr>
      <dsp:spPr>
        <a:xfrm>
          <a:off x="5630858" y="1364051"/>
          <a:ext cx="4315781" cy="506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AU" sz="2000" b="1" kern="1200"/>
            <a:t>K-Means clustering only</a:t>
          </a:r>
          <a:endParaRPr lang="en-US" sz="2000" kern="1200"/>
        </a:p>
      </dsp:txBody>
      <dsp:txXfrm>
        <a:off x="5630858" y="1364051"/>
        <a:ext cx="4315781" cy="506984"/>
      </dsp:txXfrm>
    </dsp:sp>
    <dsp:sp modelId="{67AD0AC7-01B9-4296-9583-32FC1D385848}">
      <dsp:nvSpPr>
        <dsp:cNvPr id="0" name=""/>
        <dsp:cNvSpPr/>
      </dsp:nvSpPr>
      <dsp:spPr>
        <a:xfrm>
          <a:off x="5630858" y="1942849"/>
          <a:ext cx="4315781" cy="2615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AU" sz="1500" kern="1200"/>
            <a:t>Only conduct the K-Means clustering</a:t>
          </a:r>
          <a:endParaRPr lang="en-US" sz="1500" kern="1200"/>
        </a:p>
        <a:p>
          <a:pPr marL="0" lvl="0" indent="0" algn="l" defTabSz="666750">
            <a:lnSpc>
              <a:spcPct val="90000"/>
            </a:lnSpc>
            <a:spcBef>
              <a:spcPct val="0"/>
            </a:spcBef>
            <a:spcAft>
              <a:spcPct val="35000"/>
            </a:spcAft>
            <a:buNone/>
          </a:pPr>
          <a:r>
            <a:rPr lang="en-AU" sz="1500" kern="1200"/>
            <a:t>Solution:</a:t>
          </a:r>
          <a:endParaRPr lang="en-US" sz="1500" kern="1200"/>
        </a:p>
        <a:p>
          <a:pPr marL="114300" lvl="1" indent="-114300" algn="l" defTabSz="666750">
            <a:lnSpc>
              <a:spcPct val="90000"/>
            </a:lnSpc>
            <a:spcBef>
              <a:spcPct val="0"/>
            </a:spcBef>
            <a:spcAft>
              <a:spcPct val="15000"/>
            </a:spcAft>
            <a:buChar char="•"/>
          </a:pPr>
          <a:r>
            <a:rPr lang="en-AU" sz="1500" kern="1200"/>
            <a:t>Find the best clustering method to ensure the best segmentations by exploring different clustering algorithms such as DBSCAN or hierarchy-based clustering (Agglomerative, BIRCH).</a:t>
          </a:r>
          <a:endParaRPr lang="en-US" sz="1500" kern="1200"/>
        </a:p>
      </dsp:txBody>
      <dsp:txXfrm>
        <a:off x="5630858" y="1942849"/>
        <a:ext cx="4315781" cy="261540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7/29/21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3816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7/29/21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71199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7/29/21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13190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7/29/21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33414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7/29/21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19440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7/29/21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85200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7/29/21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87906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7/29/21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19389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7/29/21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43428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7/29/21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29315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7/29/21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62972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7/29/21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19565111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70" r:id="rId6"/>
    <p:sldLayoutId id="2147483865" r:id="rId7"/>
    <p:sldLayoutId id="2147483866" r:id="rId8"/>
    <p:sldLayoutId id="2147483867" r:id="rId9"/>
    <p:sldLayoutId id="2147483869" r:id="rId10"/>
    <p:sldLayoutId id="2147483868"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3">
            <a:extLst>
              <a:ext uri="{FF2B5EF4-FFF2-40B4-BE49-F238E27FC236}">
                <a16:creationId xmlns:a16="http://schemas.microsoft.com/office/drawing/2014/main" id="{5C699F8B-190E-4A4D-A869-66323056ED9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523488" y="10"/>
            <a:ext cx="8668512" cy="6857990"/>
          </a:xfrm>
          <a:prstGeom prst="rect">
            <a:avLst/>
          </a:prstGeom>
        </p:spPr>
      </p:pic>
      <p:sp>
        <p:nvSpPr>
          <p:cNvPr id="70" name="Rectangle 6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D2C4CA-8DEF-E24D-8C30-1FB5A37862E3}"/>
              </a:ext>
            </a:extLst>
          </p:cNvPr>
          <p:cNvSpPr>
            <a:spLocks noGrp="1"/>
          </p:cNvSpPr>
          <p:nvPr>
            <p:ph type="ctrTitle"/>
          </p:nvPr>
        </p:nvSpPr>
        <p:spPr>
          <a:xfrm>
            <a:off x="477981" y="1122363"/>
            <a:ext cx="4023360" cy="3204134"/>
          </a:xfrm>
        </p:spPr>
        <p:txBody>
          <a:bodyPr anchor="b">
            <a:normAutofit/>
          </a:bodyPr>
          <a:lstStyle/>
          <a:p>
            <a:r>
              <a:rPr lang="en-AU" sz="3700"/>
              <a:t>Battle of Neighbourhoods</a:t>
            </a:r>
          </a:p>
        </p:txBody>
      </p:sp>
      <p:sp>
        <p:nvSpPr>
          <p:cNvPr id="3" name="Subtitle 2">
            <a:extLst>
              <a:ext uri="{FF2B5EF4-FFF2-40B4-BE49-F238E27FC236}">
                <a16:creationId xmlns:a16="http://schemas.microsoft.com/office/drawing/2014/main" id="{E348EA44-C4B2-5040-B94F-38E106F3672B}"/>
              </a:ext>
            </a:extLst>
          </p:cNvPr>
          <p:cNvSpPr>
            <a:spLocks noGrp="1"/>
          </p:cNvSpPr>
          <p:nvPr>
            <p:ph type="subTitle" idx="1"/>
          </p:nvPr>
        </p:nvSpPr>
        <p:spPr>
          <a:xfrm>
            <a:off x="477980" y="4872922"/>
            <a:ext cx="5854581" cy="1208141"/>
          </a:xfrm>
        </p:spPr>
        <p:txBody>
          <a:bodyPr>
            <a:normAutofit/>
          </a:bodyPr>
          <a:lstStyle/>
          <a:p>
            <a:r>
              <a:rPr lang="en-AU" sz="2000" dirty="0"/>
              <a:t>Clustering suburbs in metropolitan Melbourne</a:t>
            </a:r>
          </a:p>
        </p:txBody>
      </p:sp>
      <p:sp>
        <p:nvSpPr>
          <p:cNvPr id="72" name="Rectangle 7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6E2266A-3F7D-2849-A32D-1AFE2F046A82}"/>
              </a:ext>
            </a:extLst>
          </p:cNvPr>
          <p:cNvSpPr txBox="1"/>
          <p:nvPr/>
        </p:nvSpPr>
        <p:spPr>
          <a:xfrm>
            <a:off x="477980" y="5399970"/>
            <a:ext cx="7410735" cy="707886"/>
          </a:xfrm>
          <a:prstGeom prst="rect">
            <a:avLst/>
          </a:prstGeom>
          <a:noFill/>
        </p:spPr>
        <p:txBody>
          <a:bodyPr wrap="square" rtlCol="0">
            <a:spAutoFit/>
          </a:bodyPr>
          <a:lstStyle/>
          <a:p>
            <a:endParaRPr lang="en-AU" dirty="0"/>
          </a:p>
          <a:p>
            <a:r>
              <a:rPr lang="en-AU" sz="1100"/>
              <a:t>Xiaopeng </a:t>
            </a:r>
            <a:r>
              <a:rPr lang="en-AU" sz="1100" dirty="0"/>
              <a:t>Gong</a:t>
            </a:r>
          </a:p>
          <a:p>
            <a:r>
              <a:rPr lang="en-AU" sz="1100" dirty="0"/>
              <a:t>28/07/2021</a:t>
            </a:r>
          </a:p>
        </p:txBody>
      </p:sp>
    </p:spTree>
    <p:extLst>
      <p:ext uri="{BB962C8B-B14F-4D97-AF65-F5344CB8AC3E}">
        <p14:creationId xmlns:p14="http://schemas.microsoft.com/office/powerpoint/2010/main" val="3946492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A8CDEA9-CA12-EA4F-91C9-A81FFDC58985}"/>
              </a:ext>
            </a:extLst>
          </p:cNvPr>
          <p:cNvSpPr>
            <a:spLocks noGrp="1"/>
          </p:cNvSpPr>
          <p:nvPr>
            <p:ph type="title"/>
          </p:nvPr>
        </p:nvSpPr>
        <p:spPr>
          <a:xfrm>
            <a:off x="838196" y="978408"/>
            <a:ext cx="6007608" cy="1106424"/>
          </a:xfrm>
        </p:spPr>
        <p:txBody>
          <a:bodyPr>
            <a:normAutofit fontScale="90000"/>
          </a:bodyPr>
          <a:lstStyle/>
          <a:p>
            <a:r>
              <a:rPr lang="en-US" sz="2800" dirty="0"/>
              <a:t>Distribution of Crime Incidents Grouped by Crime Subdivision in 2020 </a:t>
            </a:r>
            <a:endParaRPr lang="en-AU" sz="2800" dirty="0"/>
          </a:p>
        </p:txBody>
      </p:sp>
      <p:sp>
        <p:nvSpPr>
          <p:cNvPr id="22" name="Rectangle 21">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picture containing window, shoji, building, tall&#10;&#10;Description automatically generated">
            <a:extLst>
              <a:ext uri="{FF2B5EF4-FFF2-40B4-BE49-F238E27FC236}">
                <a16:creationId xmlns:a16="http://schemas.microsoft.com/office/drawing/2014/main" id="{5010B3B7-5CDC-B444-A473-74E444BDEAA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29918" y="533466"/>
            <a:ext cx="3786579" cy="5596078"/>
          </a:xfrm>
          <a:prstGeom prst="rect">
            <a:avLst/>
          </a:prstGeom>
        </p:spPr>
      </p:pic>
      <p:pic>
        <p:nvPicPr>
          <p:cNvPr id="17" name="Content Placeholder 8" descr="Chart&#10;&#10;Description automatically generated">
            <a:extLst>
              <a:ext uri="{FF2B5EF4-FFF2-40B4-BE49-F238E27FC236}">
                <a16:creationId xmlns:a16="http://schemas.microsoft.com/office/drawing/2014/main" id="{A21BF648-9674-174E-9670-DAB936778BCF}"/>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841375" y="2687271"/>
            <a:ext cx="6007100" cy="2772507"/>
          </a:xfrm>
          <a:prstGeom prst="rect">
            <a:avLst/>
          </a:prstGeom>
        </p:spPr>
      </p:pic>
    </p:spTree>
    <p:extLst>
      <p:ext uri="{BB962C8B-B14F-4D97-AF65-F5344CB8AC3E}">
        <p14:creationId xmlns:p14="http://schemas.microsoft.com/office/powerpoint/2010/main" val="614686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1B2D9-0E2A-3047-B88F-27DCAE613CA4}"/>
              </a:ext>
            </a:extLst>
          </p:cNvPr>
          <p:cNvSpPr>
            <a:spLocks noGrp="1"/>
          </p:cNvSpPr>
          <p:nvPr>
            <p:ph type="title"/>
          </p:nvPr>
        </p:nvSpPr>
        <p:spPr/>
        <p:txBody>
          <a:bodyPr>
            <a:normAutofit fontScale="90000"/>
          </a:bodyPr>
          <a:lstStyle/>
          <a:p>
            <a:r>
              <a:rPr lang="en-AU" dirty="0"/>
              <a:t>Distribution of Volume and Median Price of Rental Properties in 2020</a:t>
            </a:r>
          </a:p>
        </p:txBody>
      </p:sp>
      <p:pic>
        <p:nvPicPr>
          <p:cNvPr id="5" name="Content Placeholder 4" descr="Chart, histogram&#10;&#10;Description automatically generated">
            <a:extLst>
              <a:ext uri="{FF2B5EF4-FFF2-40B4-BE49-F238E27FC236}">
                <a16:creationId xmlns:a16="http://schemas.microsoft.com/office/drawing/2014/main" id="{EC23704C-D35E-F241-A9F8-F1B8AA66AEB6}"/>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505869" y="2478088"/>
            <a:ext cx="7388224" cy="3694112"/>
          </a:xfrm>
        </p:spPr>
      </p:pic>
    </p:spTree>
    <p:extLst>
      <p:ext uri="{BB962C8B-B14F-4D97-AF65-F5344CB8AC3E}">
        <p14:creationId xmlns:p14="http://schemas.microsoft.com/office/powerpoint/2010/main" val="4179331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DDE3D-569A-2F4A-85CD-497BE5F72A45}"/>
              </a:ext>
            </a:extLst>
          </p:cNvPr>
          <p:cNvSpPr>
            <a:spLocks noGrp="1"/>
          </p:cNvSpPr>
          <p:nvPr>
            <p:ph type="title"/>
          </p:nvPr>
        </p:nvSpPr>
        <p:spPr>
          <a:xfrm>
            <a:off x="7255564" y="834888"/>
            <a:ext cx="4314645" cy="1268958"/>
          </a:xfrm>
        </p:spPr>
        <p:txBody>
          <a:bodyPr anchor="b">
            <a:normAutofit/>
          </a:bodyPr>
          <a:lstStyle/>
          <a:p>
            <a:r>
              <a:rPr lang="en-AU" sz="3200"/>
              <a:t>Major Venues</a:t>
            </a:r>
            <a:endParaRPr lang="en-AU" sz="3200" dirty="0"/>
          </a:p>
        </p:txBody>
      </p:sp>
      <p:pic>
        <p:nvPicPr>
          <p:cNvPr id="5" name="Content Placeholder 4" descr="A picture containing compact disk, vector graphics&#10;&#10;Description automatically generated">
            <a:extLst>
              <a:ext uri="{FF2B5EF4-FFF2-40B4-BE49-F238E27FC236}">
                <a16:creationId xmlns:a16="http://schemas.microsoft.com/office/drawing/2014/main" id="{4B89ED61-9E90-014A-B8E0-A95B4175D53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14" name="Rectangle 13">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572" y="2240371"/>
            <a:ext cx="42062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A screenshot of a computer&#10;&#10;Description automatically generated with low confidence">
            <a:extLst>
              <a:ext uri="{FF2B5EF4-FFF2-40B4-BE49-F238E27FC236}">
                <a16:creationId xmlns:a16="http://schemas.microsoft.com/office/drawing/2014/main" id="{4E49ADE9-7650-8340-B0BE-8F76F4AFE9D5}"/>
              </a:ext>
            </a:extLst>
          </p:cNvPr>
          <p:cNvPicPr>
            <a:picLocks noGrp="1" noChangeAspect="1"/>
          </p:cNvPicPr>
          <p:nvPr>
            <p:ph idx="1"/>
          </p:nvPr>
        </p:nvPicPr>
        <p:blipFill>
          <a:blip r:embed="rId3"/>
          <a:stretch>
            <a:fillRect/>
          </a:stretch>
        </p:blipFill>
        <p:spPr>
          <a:xfrm>
            <a:off x="6717456" y="2938734"/>
            <a:ext cx="5204597" cy="2602298"/>
          </a:xfrm>
        </p:spPr>
      </p:pic>
    </p:spTree>
    <p:extLst>
      <p:ext uri="{BB962C8B-B14F-4D97-AF65-F5344CB8AC3E}">
        <p14:creationId xmlns:p14="http://schemas.microsoft.com/office/powerpoint/2010/main" val="3397375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9C8E6B-B3DF-A34B-9ED8-FD4B4B3E8728}"/>
              </a:ext>
            </a:extLst>
          </p:cNvPr>
          <p:cNvSpPr>
            <a:spLocks noGrp="1"/>
          </p:cNvSpPr>
          <p:nvPr>
            <p:ph type="title"/>
          </p:nvPr>
        </p:nvSpPr>
        <p:spPr>
          <a:xfrm>
            <a:off x="841247" y="978619"/>
            <a:ext cx="3410712" cy="1106424"/>
          </a:xfrm>
        </p:spPr>
        <p:txBody>
          <a:bodyPr vert="horz" lIns="91440" tIns="45720" rIns="91440" bIns="45720" rtlCol="0">
            <a:normAutofit/>
          </a:bodyPr>
          <a:lstStyle/>
          <a:p>
            <a:r>
              <a:rPr lang="en-US" sz="2800"/>
              <a:t>Prepare the Data for Training</a:t>
            </a:r>
          </a:p>
        </p:txBody>
      </p:sp>
      <p:sp>
        <p:nvSpPr>
          <p:cNvPr id="33" name="Rectangle 3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Content Placeholder 25">
            <a:extLst>
              <a:ext uri="{FF2B5EF4-FFF2-40B4-BE49-F238E27FC236}">
                <a16:creationId xmlns:a16="http://schemas.microsoft.com/office/drawing/2014/main" id="{18FF9135-7AE9-427F-9CFC-D18C25D44EBD}"/>
              </a:ext>
            </a:extLst>
          </p:cNvPr>
          <p:cNvSpPr>
            <a:spLocks noGrp="1"/>
          </p:cNvSpPr>
          <p:nvPr>
            <p:ph idx="1"/>
          </p:nvPr>
        </p:nvSpPr>
        <p:spPr>
          <a:xfrm>
            <a:off x="841248" y="2252870"/>
            <a:ext cx="3412219" cy="3560251"/>
          </a:xfrm>
        </p:spPr>
        <p:txBody>
          <a:bodyPr>
            <a:normAutofit/>
          </a:bodyPr>
          <a:lstStyle/>
          <a:p>
            <a:r>
              <a:rPr lang="en-US" sz="1600" dirty="0"/>
              <a:t>Scaling</a:t>
            </a:r>
            <a:endParaRPr lang="en-US" sz="1700" dirty="0"/>
          </a:p>
          <a:p>
            <a:pPr lvl="1"/>
            <a:r>
              <a:rPr lang="en-US" sz="1300" dirty="0" err="1"/>
              <a:t>MaxAbsScaler</a:t>
            </a:r>
            <a:r>
              <a:rPr lang="en-US" sz="1300" dirty="0"/>
              <a:t>()</a:t>
            </a:r>
          </a:p>
          <a:p>
            <a:pPr lvl="1"/>
            <a:r>
              <a:rPr lang="en-US" sz="1300" dirty="0"/>
              <a:t>All attributes are ranged between 0 and 1</a:t>
            </a:r>
          </a:p>
          <a:p>
            <a:r>
              <a:rPr lang="en-US" sz="1600" dirty="0"/>
              <a:t>Dimensionality Reduction</a:t>
            </a:r>
          </a:p>
          <a:p>
            <a:pPr lvl="1"/>
            <a:r>
              <a:rPr lang="en-US" sz="1300" dirty="0" err="1"/>
              <a:t>KernelPCA</a:t>
            </a:r>
            <a:endParaRPr lang="en-US" sz="1300" dirty="0"/>
          </a:p>
          <a:p>
            <a:pPr lvl="1"/>
            <a:r>
              <a:rPr lang="en-US" sz="1300" dirty="0"/>
              <a:t>Projected to a two-dimensional space</a:t>
            </a:r>
          </a:p>
          <a:p>
            <a:pPr lvl="1"/>
            <a:r>
              <a:rPr lang="en-US" sz="1300" dirty="0"/>
              <a:t>The Mean Squared Error is used to measure the reconstruction pre-image error.</a:t>
            </a:r>
          </a:p>
        </p:txBody>
      </p:sp>
      <p:pic>
        <p:nvPicPr>
          <p:cNvPr id="5" name="Content Placeholder 4" descr="Chart, scatter chart&#10;&#10;Description automatically generated">
            <a:extLst>
              <a:ext uri="{FF2B5EF4-FFF2-40B4-BE49-F238E27FC236}">
                <a16:creationId xmlns:a16="http://schemas.microsoft.com/office/drawing/2014/main" id="{85D5C2EC-7CB7-FE45-8A19-7F8D5DAB481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48430" y="630936"/>
            <a:ext cx="6601251" cy="5495544"/>
          </a:xfrm>
          <a:prstGeom prst="rect">
            <a:avLst/>
          </a:prstGeom>
        </p:spPr>
      </p:pic>
    </p:spTree>
    <p:extLst>
      <p:ext uri="{BB962C8B-B14F-4D97-AF65-F5344CB8AC3E}">
        <p14:creationId xmlns:p14="http://schemas.microsoft.com/office/powerpoint/2010/main" val="100874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66CA3C-8D5D-4449-BB20-3CD46D481AD6}"/>
              </a:ext>
            </a:extLst>
          </p:cNvPr>
          <p:cNvSpPr>
            <a:spLocks noGrp="1"/>
          </p:cNvSpPr>
          <p:nvPr>
            <p:ph type="title"/>
          </p:nvPr>
        </p:nvSpPr>
        <p:spPr>
          <a:xfrm>
            <a:off x="1051560" y="586822"/>
            <a:ext cx="3538728" cy="1645920"/>
          </a:xfrm>
        </p:spPr>
        <p:txBody>
          <a:bodyPr>
            <a:normAutofit/>
          </a:bodyPr>
          <a:lstStyle/>
          <a:p>
            <a:r>
              <a:rPr lang="en-AU" sz="3000"/>
              <a:t>Find the best k value for K-Means Clustering</a:t>
            </a:r>
          </a:p>
        </p:txBody>
      </p:sp>
      <p:sp>
        <p:nvSpPr>
          <p:cNvPr id="31" name="Rectangle 30">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8C86AD04-1C0D-4FE8-9253-CD3A016EF084}"/>
              </a:ext>
            </a:extLst>
          </p:cNvPr>
          <p:cNvSpPr>
            <a:spLocks noGrp="1"/>
          </p:cNvSpPr>
          <p:nvPr>
            <p:ph idx="1"/>
          </p:nvPr>
        </p:nvSpPr>
        <p:spPr>
          <a:xfrm>
            <a:off x="5349240" y="586822"/>
            <a:ext cx="6007608" cy="1645920"/>
          </a:xfrm>
        </p:spPr>
        <p:txBody>
          <a:bodyPr anchor="ctr">
            <a:normAutofit/>
          </a:bodyPr>
          <a:lstStyle/>
          <a:p>
            <a:r>
              <a:rPr lang="en-US" sz="1800" dirty="0"/>
              <a:t>‘Elbow’ Method</a:t>
            </a:r>
          </a:p>
          <a:p>
            <a:r>
              <a:rPr lang="en-US" sz="1800" dirty="0"/>
              <a:t>Silhouette Score</a:t>
            </a:r>
          </a:p>
        </p:txBody>
      </p:sp>
      <p:pic>
        <p:nvPicPr>
          <p:cNvPr id="5" name="Content Placeholder 4" descr="Shape&#10;&#10;Description automatically generated">
            <a:extLst>
              <a:ext uri="{FF2B5EF4-FFF2-40B4-BE49-F238E27FC236}">
                <a16:creationId xmlns:a16="http://schemas.microsoft.com/office/drawing/2014/main" id="{547CB665-370E-8140-B945-31EB63ADF98F}"/>
              </a:ext>
            </a:extLst>
          </p:cNvPr>
          <p:cNvPicPr>
            <a:picLocks noChangeAspect="1"/>
          </p:cNvPicPr>
          <p:nvPr/>
        </p:nvPicPr>
        <p:blipFill>
          <a:blip r:embed="rId2"/>
          <a:stretch>
            <a:fillRect/>
          </a:stretch>
        </p:blipFill>
        <p:spPr>
          <a:xfrm>
            <a:off x="557783" y="3272249"/>
            <a:ext cx="5481509" cy="2398160"/>
          </a:xfrm>
          <a:prstGeom prst="rect">
            <a:avLst/>
          </a:prstGeom>
        </p:spPr>
      </p:pic>
      <p:pic>
        <p:nvPicPr>
          <p:cNvPr id="7" name="Picture 6" descr="Chart&#10;&#10;Description automatically generated">
            <a:extLst>
              <a:ext uri="{FF2B5EF4-FFF2-40B4-BE49-F238E27FC236}">
                <a16:creationId xmlns:a16="http://schemas.microsoft.com/office/drawing/2014/main" id="{6DDEFDB2-0B8D-0849-8C77-1F6CEF50456C}"/>
              </a:ext>
            </a:extLst>
          </p:cNvPr>
          <p:cNvPicPr>
            <a:picLocks noChangeAspect="1"/>
          </p:cNvPicPr>
          <p:nvPr/>
        </p:nvPicPr>
        <p:blipFill>
          <a:blip r:embed="rId3"/>
          <a:stretch>
            <a:fillRect/>
          </a:stretch>
        </p:blipFill>
        <p:spPr>
          <a:xfrm>
            <a:off x="6198781" y="3435751"/>
            <a:ext cx="5523082" cy="2071156"/>
          </a:xfrm>
          <a:prstGeom prst="rect">
            <a:avLst/>
          </a:prstGeom>
        </p:spPr>
      </p:pic>
    </p:spTree>
    <p:extLst>
      <p:ext uri="{BB962C8B-B14F-4D97-AF65-F5344CB8AC3E}">
        <p14:creationId xmlns:p14="http://schemas.microsoft.com/office/powerpoint/2010/main" val="2986211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33">
            <a:extLst>
              <a:ext uri="{FF2B5EF4-FFF2-40B4-BE49-F238E27FC236}">
                <a16:creationId xmlns:a16="http://schemas.microsoft.com/office/drawing/2014/main" id="{5954F66B-3BF3-4495-BAEE-BEB2B018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5843B4-DF83-2842-8C3D-FFDE49346360}"/>
              </a:ext>
            </a:extLst>
          </p:cNvPr>
          <p:cNvSpPr>
            <a:spLocks noGrp="1"/>
          </p:cNvSpPr>
          <p:nvPr>
            <p:ph type="title"/>
          </p:nvPr>
        </p:nvSpPr>
        <p:spPr>
          <a:xfrm>
            <a:off x="5296874" y="1076324"/>
            <a:ext cx="6272784" cy="1535051"/>
          </a:xfrm>
        </p:spPr>
        <p:txBody>
          <a:bodyPr anchor="b">
            <a:normAutofit/>
          </a:bodyPr>
          <a:lstStyle/>
          <a:p>
            <a:r>
              <a:rPr lang="en-US" sz="5200"/>
              <a:t>Silhouette Diagram</a:t>
            </a:r>
          </a:p>
        </p:txBody>
      </p:sp>
      <p:pic>
        <p:nvPicPr>
          <p:cNvPr id="5" name="Content Placeholder 4" descr="A picture containing shoji, building&#10;&#10;Description automatically generated">
            <a:extLst>
              <a:ext uri="{FF2B5EF4-FFF2-40B4-BE49-F238E27FC236}">
                <a16:creationId xmlns:a16="http://schemas.microsoft.com/office/drawing/2014/main" id="{D5EAF464-C64F-9E41-B3E6-94E536B2F61A}"/>
              </a:ext>
            </a:extLst>
          </p:cNvPr>
          <p:cNvPicPr>
            <a:picLocks noChangeAspect="1"/>
          </p:cNvPicPr>
          <p:nvPr/>
        </p:nvPicPr>
        <p:blipFill rotWithShape="1">
          <a:blip r:embed="rId2">
            <a:extLst>
              <a:ext uri="{28A0092B-C50C-407E-A947-70E740481C1C}">
                <a14:useLocalDpi xmlns:a14="http://schemas.microsoft.com/office/drawing/2010/main"/>
              </a:ext>
            </a:extLst>
          </a:blip>
          <a:srcRect b="40133"/>
          <a:stretch/>
        </p:blipFill>
        <p:spPr>
          <a:xfrm>
            <a:off x="457200" y="867635"/>
            <a:ext cx="4217332" cy="5049578"/>
          </a:xfrm>
          <a:prstGeom prst="rect">
            <a:avLst/>
          </a:prstGeom>
        </p:spPr>
      </p:pic>
      <p:sp>
        <p:nvSpPr>
          <p:cNvPr id="54" name="Rectangle 35">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34618"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37">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924"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ntent Placeholder 9">
            <a:extLst>
              <a:ext uri="{FF2B5EF4-FFF2-40B4-BE49-F238E27FC236}">
                <a16:creationId xmlns:a16="http://schemas.microsoft.com/office/drawing/2014/main" id="{38AD6F0A-8F0B-1E46-8C4D-801D1E5C6673}"/>
              </a:ext>
            </a:extLst>
          </p:cNvPr>
          <p:cNvSpPr>
            <a:spLocks noGrp="1"/>
          </p:cNvSpPr>
          <p:nvPr>
            <p:ph idx="1"/>
          </p:nvPr>
        </p:nvSpPr>
        <p:spPr>
          <a:xfrm>
            <a:off x="5296874" y="3351276"/>
            <a:ext cx="6272784" cy="2825686"/>
          </a:xfrm>
        </p:spPr>
        <p:txBody>
          <a:bodyPr>
            <a:normAutofit/>
          </a:bodyPr>
          <a:lstStyle/>
          <a:p>
            <a:pPr marL="0" indent="0">
              <a:buNone/>
            </a:pPr>
            <a:r>
              <a:rPr lang="en-AU" sz="1800"/>
              <a:t>Silhouette coefficients of the instance in the cluster. The silhouette coefficient varies between -1 and 1. </a:t>
            </a:r>
          </a:p>
          <a:p>
            <a:r>
              <a:rPr lang="en-AU" sz="1800"/>
              <a:t>+1 means the instance is well close to the centroid.</a:t>
            </a:r>
          </a:p>
          <a:p>
            <a:r>
              <a:rPr lang="en-AU" sz="1800"/>
              <a:t>0 means the instance is at the boundary</a:t>
            </a:r>
          </a:p>
          <a:p>
            <a:r>
              <a:rPr lang="en-AU" sz="1800"/>
              <a:t>-1 means the instance is assigned to the wrong cluster.</a:t>
            </a:r>
          </a:p>
          <a:p>
            <a:endParaRPr lang="en-AU" sz="1800"/>
          </a:p>
        </p:txBody>
      </p:sp>
    </p:spTree>
    <p:extLst>
      <p:ext uri="{BB962C8B-B14F-4D97-AF65-F5344CB8AC3E}">
        <p14:creationId xmlns:p14="http://schemas.microsoft.com/office/powerpoint/2010/main" val="165578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7">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5BF8C4-D87D-AC42-8CB9-7E03A0879445}"/>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a:t>Silhouette Diagram (Cont.)</a:t>
            </a:r>
          </a:p>
        </p:txBody>
      </p:sp>
      <p:sp>
        <p:nvSpPr>
          <p:cNvPr id="37" name="Rectangle 29">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6" descr="A picture containing shoji, building&#10;&#10;Description automatically generated">
            <a:extLst>
              <a:ext uri="{FF2B5EF4-FFF2-40B4-BE49-F238E27FC236}">
                <a16:creationId xmlns:a16="http://schemas.microsoft.com/office/drawing/2014/main" id="{79BEF01C-8797-3B40-9ABE-7A7563E76977}"/>
              </a:ext>
            </a:extLst>
          </p:cNvPr>
          <p:cNvPicPr>
            <a:picLocks noChangeAspect="1"/>
          </p:cNvPicPr>
          <p:nvPr/>
        </p:nvPicPr>
        <p:blipFill rotWithShape="1">
          <a:blip r:embed="rId2"/>
          <a:srcRect t="59827"/>
          <a:stretch/>
        </p:blipFill>
        <p:spPr>
          <a:xfrm>
            <a:off x="969997" y="1719072"/>
            <a:ext cx="5622093" cy="4517136"/>
          </a:xfrm>
          <a:prstGeom prst="rect">
            <a:avLst/>
          </a:prstGeom>
        </p:spPr>
      </p:pic>
      <p:sp useBgFill="1">
        <p:nvSpPr>
          <p:cNvPr id="38" name="Rectangle 31">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ontent Placeholder 24">
            <a:extLst>
              <a:ext uri="{FF2B5EF4-FFF2-40B4-BE49-F238E27FC236}">
                <a16:creationId xmlns:a16="http://schemas.microsoft.com/office/drawing/2014/main" id="{576DC021-CFD1-4461-83AE-5F52EBFC5638}"/>
              </a:ext>
            </a:extLst>
          </p:cNvPr>
          <p:cNvSpPr>
            <a:spLocks noGrp="1"/>
          </p:cNvSpPr>
          <p:nvPr>
            <p:ph idx="1"/>
          </p:nvPr>
        </p:nvSpPr>
        <p:spPr>
          <a:xfrm>
            <a:off x="7938752" y="2020824"/>
            <a:ext cx="3455097" cy="3959352"/>
          </a:xfrm>
        </p:spPr>
        <p:txBody>
          <a:bodyPr anchor="ctr">
            <a:normAutofit fontScale="85000" lnSpcReduction="20000"/>
          </a:bodyPr>
          <a:lstStyle/>
          <a:p>
            <a:pPr marL="0" indent="0">
              <a:buNone/>
            </a:pPr>
            <a:r>
              <a:rPr lang="en-AU" dirty="0"/>
              <a:t>K=9 </a:t>
            </a:r>
          </a:p>
          <a:p>
            <a:r>
              <a:rPr lang="en-AU" dirty="0"/>
              <a:t>Silhouette coefficients of each cluster vastly outperform the overall silhouette score. </a:t>
            </a:r>
          </a:p>
          <a:p>
            <a:r>
              <a:rPr lang="en-AU" dirty="0"/>
              <a:t>Evenly distributed clusters. </a:t>
            </a:r>
          </a:p>
          <a:p>
            <a:r>
              <a:rPr lang="en-AU" dirty="0"/>
              <a:t>Although k=2 or k=4 has the higher silhouette score, k=9 is a better alternative to get the even dimension clusters. </a:t>
            </a:r>
          </a:p>
          <a:p>
            <a:endParaRPr lang="en-US" sz="1700" dirty="0"/>
          </a:p>
        </p:txBody>
      </p:sp>
    </p:spTree>
    <p:extLst>
      <p:ext uri="{BB962C8B-B14F-4D97-AF65-F5344CB8AC3E}">
        <p14:creationId xmlns:p14="http://schemas.microsoft.com/office/powerpoint/2010/main" val="1852153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CA0BD3-C5D7-AA48-AB29-8F46ACE5292D}"/>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2200"/>
              <a:t>K-Means Clustering with optimal hyperparameters (K = 9)</a:t>
            </a:r>
            <a:br>
              <a:rPr lang="en-US" sz="2200"/>
            </a:br>
            <a:endParaRPr lang="en-US" sz="2200"/>
          </a:p>
        </p:txBody>
      </p:sp>
      <p:sp>
        <p:nvSpPr>
          <p:cNvPr id="20" name="Rectangle: Rounded Corners 19">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Content Placeholder 4" descr="Chart, scatter chart&#10;&#10;Description automatically generated">
            <a:extLst>
              <a:ext uri="{FF2B5EF4-FFF2-40B4-BE49-F238E27FC236}">
                <a16:creationId xmlns:a16="http://schemas.microsoft.com/office/drawing/2014/main" id="{CDC7EEF4-44D6-3A49-83E5-CCA0D0C30714}"/>
              </a:ext>
            </a:extLst>
          </p:cNvPr>
          <p:cNvPicPr>
            <a:picLocks noGrp="1" noChangeAspect="1"/>
          </p:cNvPicPr>
          <p:nvPr>
            <p:ph idx="1"/>
          </p:nvPr>
        </p:nvPicPr>
        <p:blipFill>
          <a:blip r:embed="rId2"/>
          <a:stretch>
            <a:fillRect/>
          </a:stretch>
        </p:blipFill>
        <p:spPr>
          <a:xfrm>
            <a:off x="723269" y="2139484"/>
            <a:ext cx="4920733" cy="4096512"/>
          </a:xfrm>
          <a:prstGeom prst="rect">
            <a:avLst/>
          </a:prstGeom>
        </p:spPr>
      </p:pic>
      <p:pic>
        <p:nvPicPr>
          <p:cNvPr id="7" name="Picture 6" descr="Chart, radar chart&#10;&#10;Description automatically generated">
            <a:extLst>
              <a:ext uri="{FF2B5EF4-FFF2-40B4-BE49-F238E27FC236}">
                <a16:creationId xmlns:a16="http://schemas.microsoft.com/office/drawing/2014/main" id="{0D1DB792-00CF-784F-B493-9FCC2CFFDF2E}"/>
              </a:ext>
            </a:extLst>
          </p:cNvPr>
          <p:cNvPicPr>
            <a:picLocks noChangeAspect="1"/>
          </p:cNvPicPr>
          <p:nvPr/>
        </p:nvPicPr>
        <p:blipFill>
          <a:blip r:embed="rId3"/>
          <a:stretch>
            <a:fillRect/>
          </a:stretch>
        </p:blipFill>
        <p:spPr>
          <a:xfrm>
            <a:off x="6547999" y="2139484"/>
            <a:ext cx="4920733" cy="4096512"/>
          </a:xfrm>
          <a:prstGeom prst="rect">
            <a:avLst/>
          </a:prstGeom>
        </p:spPr>
      </p:pic>
    </p:spTree>
    <p:extLst>
      <p:ext uri="{BB962C8B-B14F-4D97-AF65-F5344CB8AC3E}">
        <p14:creationId xmlns:p14="http://schemas.microsoft.com/office/powerpoint/2010/main" val="699226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3" name="Rectangle 72">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A54E5B-3935-D34B-9424-0B8947560F63}"/>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2800"/>
              <a:t>Feature Analysis</a:t>
            </a:r>
            <a:br>
              <a:rPr lang="en-US" sz="2800"/>
            </a:br>
            <a:r>
              <a:rPr lang="en-US" sz="2800" b="0"/>
              <a:t>- Distribution of suburbs in every cluster</a:t>
            </a:r>
          </a:p>
        </p:txBody>
      </p:sp>
      <p:sp>
        <p:nvSpPr>
          <p:cNvPr id="77" name="Rectangle: Rounded Corners 7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7" name="Content Placeholder 6" descr="Chart&#10;&#10;Description automatically generated">
            <a:extLst>
              <a:ext uri="{FF2B5EF4-FFF2-40B4-BE49-F238E27FC236}">
                <a16:creationId xmlns:a16="http://schemas.microsoft.com/office/drawing/2014/main" id="{71F67DA5-4986-AD49-8C7B-810C056FBACB}"/>
              </a:ext>
            </a:extLst>
          </p:cNvPr>
          <p:cNvPicPr>
            <a:picLocks noChangeAspect="1"/>
          </p:cNvPicPr>
          <p:nvPr/>
        </p:nvPicPr>
        <p:blipFill>
          <a:blip r:embed="rId2"/>
          <a:stretch>
            <a:fillRect/>
          </a:stretch>
        </p:blipFill>
        <p:spPr>
          <a:xfrm>
            <a:off x="1999488" y="2139484"/>
            <a:ext cx="8193024" cy="4096512"/>
          </a:xfrm>
          <a:prstGeom prst="rect">
            <a:avLst/>
          </a:prstGeom>
        </p:spPr>
      </p:pic>
    </p:spTree>
    <p:extLst>
      <p:ext uri="{BB962C8B-B14F-4D97-AF65-F5344CB8AC3E}">
        <p14:creationId xmlns:p14="http://schemas.microsoft.com/office/powerpoint/2010/main" val="260147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Rectangle 35">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37">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FF9D00-3303-AB44-A211-142511F7A0B5}"/>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2800"/>
              <a:t>Feature Analysis</a:t>
            </a:r>
            <a:br>
              <a:rPr lang="en-US" sz="2800"/>
            </a:br>
            <a:r>
              <a:rPr lang="en-US" sz="2800" b="0"/>
              <a:t>- Average Euclidean distance to the office</a:t>
            </a:r>
            <a:endParaRPr lang="en-US" sz="2800"/>
          </a:p>
        </p:txBody>
      </p:sp>
      <p:sp>
        <p:nvSpPr>
          <p:cNvPr id="40" name="Rectangle: Rounded Corners 39">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Content Placeholder 4" descr="A picture containing text, clipart&#10;&#10;Description automatically generated">
            <a:extLst>
              <a:ext uri="{FF2B5EF4-FFF2-40B4-BE49-F238E27FC236}">
                <a16:creationId xmlns:a16="http://schemas.microsoft.com/office/drawing/2014/main" id="{E0D67085-9322-F54D-AEA7-11C2DE393C83}"/>
              </a:ext>
            </a:extLst>
          </p:cNvPr>
          <p:cNvPicPr>
            <a:picLocks noChangeAspect="1"/>
          </p:cNvPicPr>
          <p:nvPr/>
        </p:nvPicPr>
        <p:blipFill>
          <a:blip r:embed="rId2"/>
          <a:stretch>
            <a:fillRect/>
          </a:stretch>
        </p:blipFill>
        <p:spPr>
          <a:xfrm>
            <a:off x="1999488" y="2139484"/>
            <a:ext cx="8193024" cy="4096512"/>
          </a:xfrm>
          <a:prstGeom prst="rect">
            <a:avLst/>
          </a:prstGeom>
        </p:spPr>
      </p:pic>
    </p:spTree>
    <p:extLst>
      <p:ext uri="{BB962C8B-B14F-4D97-AF65-F5344CB8AC3E}">
        <p14:creationId xmlns:p14="http://schemas.microsoft.com/office/powerpoint/2010/main" val="4085576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AC933F9-74B8-3047-9C69-C7627A259407}"/>
              </a:ext>
            </a:extLst>
          </p:cNvPr>
          <p:cNvSpPr>
            <a:spLocks noGrp="1"/>
          </p:cNvSpPr>
          <p:nvPr>
            <p:ph type="title"/>
          </p:nvPr>
        </p:nvSpPr>
        <p:spPr>
          <a:xfrm>
            <a:off x="1115568" y="548640"/>
            <a:ext cx="10168128" cy="1179576"/>
          </a:xfrm>
        </p:spPr>
        <p:txBody>
          <a:bodyPr>
            <a:normAutofit/>
          </a:bodyPr>
          <a:lstStyle/>
          <a:p>
            <a:r>
              <a:rPr lang="en-AU"/>
              <a:t>Background</a:t>
            </a:r>
            <a:endParaRPr lang="en-AU" dirty="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96F368D-C2B1-A94E-B0D2-18E912AC76A8}"/>
              </a:ext>
            </a:extLst>
          </p:cNvPr>
          <p:cNvSpPr>
            <a:spLocks noGrp="1"/>
          </p:cNvSpPr>
          <p:nvPr>
            <p:ph idx="1"/>
          </p:nvPr>
        </p:nvSpPr>
        <p:spPr>
          <a:xfrm>
            <a:off x="1115568" y="2481943"/>
            <a:ext cx="10168128" cy="3695020"/>
          </a:xfrm>
        </p:spPr>
        <p:txBody>
          <a:bodyPr>
            <a:normAutofit/>
          </a:bodyPr>
          <a:lstStyle/>
          <a:p>
            <a:pPr marL="0" indent="0">
              <a:lnSpc>
                <a:spcPct val="100000"/>
              </a:lnSpc>
              <a:buNone/>
            </a:pPr>
            <a:r>
              <a:rPr lang="en-AU" sz="1700" b="1" dirty="0"/>
              <a:t>Request:</a:t>
            </a:r>
          </a:p>
          <a:p>
            <a:pPr marL="0" indent="0">
              <a:lnSpc>
                <a:spcPct val="100000"/>
              </a:lnSpc>
              <a:buNone/>
            </a:pPr>
            <a:r>
              <a:rPr lang="en-AU" sz="1700" dirty="0"/>
              <a:t>A start-up company wants to find rental properties for their oncoming overseas employees in metropolitan Melbourne.</a:t>
            </a:r>
          </a:p>
          <a:p>
            <a:pPr marL="0" indent="0">
              <a:lnSpc>
                <a:spcPct val="100000"/>
              </a:lnSpc>
              <a:buNone/>
            </a:pPr>
            <a:endParaRPr lang="en-AU" sz="1700" b="1" dirty="0"/>
          </a:p>
          <a:p>
            <a:pPr marL="0" indent="0">
              <a:lnSpc>
                <a:spcPct val="100000"/>
              </a:lnSpc>
              <a:buNone/>
            </a:pPr>
            <a:r>
              <a:rPr lang="en-AU" sz="1700" b="1" dirty="0"/>
              <a:t>Requirements:</a:t>
            </a:r>
          </a:p>
          <a:p>
            <a:pPr lvl="0">
              <a:lnSpc>
                <a:spcPct val="100000"/>
              </a:lnSpc>
            </a:pPr>
            <a:r>
              <a:rPr lang="en-AU" sz="1700" dirty="0"/>
              <a:t>15 km in radius distance or equivalently 30mins travel time to the office during peak hours (Office will be in Docklands, VIC 3008)</a:t>
            </a:r>
          </a:p>
          <a:p>
            <a:pPr lvl="0">
              <a:lnSpc>
                <a:spcPct val="100000"/>
              </a:lnSpc>
            </a:pPr>
            <a:r>
              <a:rPr lang="en-AU" sz="1700" dirty="0"/>
              <a:t>A safe area with low assaulting class crime incidents</a:t>
            </a:r>
          </a:p>
          <a:p>
            <a:pPr>
              <a:lnSpc>
                <a:spcPct val="100000"/>
              </a:lnSpc>
            </a:pPr>
            <a:r>
              <a:rPr lang="en-AU" sz="1700" dirty="0"/>
              <a:t>An affordable rental price with a large volume of rental properties available in the market</a:t>
            </a:r>
          </a:p>
          <a:p>
            <a:pPr lvl="0">
              <a:lnSpc>
                <a:spcPct val="100000"/>
              </a:lnSpc>
            </a:pPr>
            <a:r>
              <a:rPr lang="en-AU" sz="1700" dirty="0"/>
              <a:t>Easy to access venues such as restaurants, cafe, and parks.</a:t>
            </a:r>
          </a:p>
          <a:p>
            <a:pPr marL="0" indent="0">
              <a:lnSpc>
                <a:spcPct val="100000"/>
              </a:lnSpc>
              <a:buNone/>
            </a:pPr>
            <a:endParaRPr lang="en-AU" sz="1700" dirty="0"/>
          </a:p>
          <a:p>
            <a:pPr>
              <a:lnSpc>
                <a:spcPct val="100000"/>
              </a:lnSpc>
            </a:pPr>
            <a:endParaRPr lang="en-AU" sz="1700" dirty="0"/>
          </a:p>
        </p:txBody>
      </p:sp>
    </p:spTree>
    <p:extLst>
      <p:ext uri="{BB962C8B-B14F-4D97-AF65-F5344CB8AC3E}">
        <p14:creationId xmlns:p14="http://schemas.microsoft.com/office/powerpoint/2010/main" val="1201829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Rectangle 28">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3A3E34-C7CE-BC4D-A653-0C8AA86BD13D}"/>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2800"/>
              <a:t>Feature Analysis</a:t>
            </a:r>
            <a:br>
              <a:rPr lang="en-US" sz="2800"/>
            </a:br>
            <a:r>
              <a:rPr lang="en-US" sz="2800" b="0"/>
              <a:t>- Crime distribution and occurrence</a:t>
            </a:r>
          </a:p>
        </p:txBody>
      </p:sp>
      <p:sp>
        <p:nvSpPr>
          <p:cNvPr id="49"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Content Placeholder 4" descr="Chart, funnel chart&#10;&#10;Description automatically generated">
            <a:extLst>
              <a:ext uri="{FF2B5EF4-FFF2-40B4-BE49-F238E27FC236}">
                <a16:creationId xmlns:a16="http://schemas.microsoft.com/office/drawing/2014/main" id="{8B1F490A-DB63-C448-A367-49C8944CD3AA}"/>
              </a:ext>
            </a:extLst>
          </p:cNvPr>
          <p:cNvPicPr>
            <a:picLocks noChangeAspect="1"/>
          </p:cNvPicPr>
          <p:nvPr/>
        </p:nvPicPr>
        <p:blipFill>
          <a:blip r:embed="rId2"/>
          <a:stretch>
            <a:fillRect/>
          </a:stretch>
        </p:blipFill>
        <p:spPr>
          <a:xfrm>
            <a:off x="385572" y="2557868"/>
            <a:ext cx="5596128" cy="3259743"/>
          </a:xfrm>
          <a:prstGeom prst="rect">
            <a:avLst/>
          </a:prstGeom>
        </p:spPr>
      </p:pic>
      <p:pic>
        <p:nvPicPr>
          <p:cNvPr id="7" name="Picture 6" descr="Chart, bar chart&#10;&#10;Description automatically generated">
            <a:extLst>
              <a:ext uri="{FF2B5EF4-FFF2-40B4-BE49-F238E27FC236}">
                <a16:creationId xmlns:a16="http://schemas.microsoft.com/office/drawing/2014/main" id="{FD53E41E-62D7-2544-B0CE-866E538B1DCE}"/>
              </a:ext>
            </a:extLst>
          </p:cNvPr>
          <p:cNvPicPr>
            <a:picLocks noChangeAspect="1"/>
          </p:cNvPicPr>
          <p:nvPr/>
        </p:nvPicPr>
        <p:blipFill>
          <a:blip r:embed="rId3"/>
          <a:stretch>
            <a:fillRect/>
          </a:stretch>
        </p:blipFill>
        <p:spPr>
          <a:xfrm>
            <a:off x="6210302" y="2557868"/>
            <a:ext cx="5596128" cy="3259743"/>
          </a:xfrm>
          <a:prstGeom prst="rect">
            <a:avLst/>
          </a:prstGeom>
        </p:spPr>
      </p:pic>
    </p:spTree>
    <p:extLst>
      <p:ext uri="{BB962C8B-B14F-4D97-AF65-F5344CB8AC3E}">
        <p14:creationId xmlns:p14="http://schemas.microsoft.com/office/powerpoint/2010/main" val="1277703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053852-6EE7-E24F-B372-4894C48E688C}"/>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2800"/>
              <a:t>Feature Analysis</a:t>
            </a:r>
            <a:br>
              <a:rPr lang="en-US" sz="2800"/>
            </a:br>
            <a:r>
              <a:rPr lang="en-US" sz="2800" b="0"/>
              <a:t>- Rental boxplots</a:t>
            </a:r>
          </a:p>
        </p:txBody>
      </p:sp>
      <p:sp>
        <p:nvSpPr>
          <p:cNvPr id="29" name="Rectangle: Rounded Corners 28">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Content Placeholder 4" descr="A picture containing graphical user interface&#10;&#10;Description automatically generated">
            <a:extLst>
              <a:ext uri="{FF2B5EF4-FFF2-40B4-BE49-F238E27FC236}">
                <a16:creationId xmlns:a16="http://schemas.microsoft.com/office/drawing/2014/main" id="{08E6D4F2-C946-804B-98F7-D8C2F3B2B617}"/>
              </a:ext>
            </a:extLst>
          </p:cNvPr>
          <p:cNvPicPr>
            <a:picLocks noChangeAspect="1"/>
          </p:cNvPicPr>
          <p:nvPr/>
        </p:nvPicPr>
        <p:blipFill>
          <a:blip r:embed="rId2"/>
          <a:stretch>
            <a:fillRect/>
          </a:stretch>
        </p:blipFill>
        <p:spPr>
          <a:xfrm>
            <a:off x="1999488" y="2139484"/>
            <a:ext cx="8193024" cy="4096512"/>
          </a:xfrm>
          <a:prstGeom prst="rect">
            <a:avLst/>
          </a:prstGeom>
        </p:spPr>
      </p:pic>
    </p:spTree>
    <p:extLst>
      <p:ext uri="{BB962C8B-B14F-4D97-AF65-F5344CB8AC3E}">
        <p14:creationId xmlns:p14="http://schemas.microsoft.com/office/powerpoint/2010/main" val="1144699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9D204C-F26C-574D-AF3F-34A259C290EF}"/>
              </a:ext>
            </a:extLst>
          </p:cNvPr>
          <p:cNvSpPr>
            <a:spLocks noGrp="1"/>
          </p:cNvSpPr>
          <p:nvPr>
            <p:ph type="title"/>
          </p:nvPr>
        </p:nvSpPr>
        <p:spPr>
          <a:xfrm>
            <a:off x="1045029" y="507160"/>
            <a:ext cx="2993571" cy="5438730"/>
          </a:xfrm>
        </p:spPr>
        <p:txBody>
          <a:bodyPr>
            <a:normAutofit/>
          </a:bodyPr>
          <a:lstStyle/>
          <a:p>
            <a:r>
              <a:rPr lang="en-AU" sz="3200"/>
              <a:t>Cluster Profiles</a:t>
            </a:r>
            <a:br>
              <a:rPr lang="en-AU" sz="3200"/>
            </a:br>
            <a:r>
              <a:rPr lang="en-AU" sz="2000" b="0"/>
              <a:t>- Desired Attributes</a:t>
            </a:r>
            <a:endParaRPr lang="en-AU" sz="3200" b="0" dirty="0"/>
          </a:p>
        </p:txBody>
      </p:sp>
      <p:sp>
        <p:nvSpPr>
          <p:cNvPr id="13" name="Rectangle 12">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696BB851-EFA7-4333-A3F4-1158F7614B03}"/>
              </a:ext>
            </a:extLst>
          </p:cNvPr>
          <p:cNvGraphicFramePr>
            <a:graphicFrameLocks noGrp="1"/>
          </p:cNvGraphicFramePr>
          <p:nvPr>
            <p:ph idx="1"/>
            <p:extLst>
              <p:ext uri="{D42A27DB-BD31-4B8C-83A1-F6EECF244321}">
                <p14:modId xmlns:p14="http://schemas.microsoft.com/office/powerpoint/2010/main" val="2580295137"/>
              </p:ext>
            </p:extLst>
          </p:nvPr>
        </p:nvGraphicFramePr>
        <p:xfrm>
          <a:off x="4526280" y="512064"/>
          <a:ext cx="6830568" cy="544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2510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B8AFB-FDBD-7B42-BBE3-1A9234F6B28B}"/>
              </a:ext>
            </a:extLst>
          </p:cNvPr>
          <p:cNvSpPr>
            <a:spLocks noGrp="1"/>
          </p:cNvSpPr>
          <p:nvPr>
            <p:ph type="title"/>
          </p:nvPr>
        </p:nvSpPr>
        <p:spPr/>
        <p:txBody>
          <a:bodyPr>
            <a:normAutofit/>
          </a:bodyPr>
          <a:lstStyle/>
          <a:p>
            <a:r>
              <a:rPr lang="en-AU" dirty="0"/>
              <a:t>Cluster Features </a:t>
            </a:r>
            <a:br>
              <a:rPr lang="en-AU" dirty="0"/>
            </a:br>
            <a:r>
              <a:rPr lang="en-AU" sz="2800" b="0" dirty="0"/>
              <a:t>-Overview</a:t>
            </a:r>
          </a:p>
        </p:txBody>
      </p:sp>
      <p:pic>
        <p:nvPicPr>
          <p:cNvPr id="5" name="Content Placeholder 4" descr="Chart, histogram&#10;&#10;Description automatically generated">
            <a:extLst>
              <a:ext uri="{FF2B5EF4-FFF2-40B4-BE49-F238E27FC236}">
                <a16:creationId xmlns:a16="http://schemas.microsoft.com/office/drawing/2014/main" id="{74BE70A6-3F3D-824F-86D7-45667697F905}"/>
              </a:ext>
            </a:extLst>
          </p:cNvPr>
          <p:cNvPicPr>
            <a:picLocks noGrp="1" noChangeAspect="1"/>
          </p:cNvPicPr>
          <p:nvPr>
            <p:ph idx="1"/>
          </p:nvPr>
        </p:nvPicPr>
        <p:blipFill>
          <a:blip r:embed="rId2"/>
          <a:stretch>
            <a:fillRect/>
          </a:stretch>
        </p:blipFill>
        <p:spPr>
          <a:xfrm>
            <a:off x="2505869" y="2478088"/>
            <a:ext cx="7388224" cy="3694112"/>
          </a:xfrm>
        </p:spPr>
      </p:pic>
    </p:spTree>
    <p:extLst>
      <p:ext uri="{BB962C8B-B14F-4D97-AF65-F5344CB8AC3E}">
        <p14:creationId xmlns:p14="http://schemas.microsoft.com/office/powerpoint/2010/main" val="375808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669A1-B87A-D74F-9431-99A54E4585E1}"/>
              </a:ext>
            </a:extLst>
          </p:cNvPr>
          <p:cNvSpPr>
            <a:spLocks noGrp="1"/>
          </p:cNvSpPr>
          <p:nvPr>
            <p:ph type="title"/>
          </p:nvPr>
        </p:nvSpPr>
        <p:spPr/>
        <p:txBody>
          <a:bodyPr/>
          <a:lstStyle/>
          <a:p>
            <a:r>
              <a:rPr lang="en-AU" dirty="0"/>
              <a:t>Cluster Features </a:t>
            </a:r>
            <a:br>
              <a:rPr lang="en-AU" dirty="0"/>
            </a:br>
            <a:r>
              <a:rPr lang="en-AU" sz="2800" b="0" dirty="0"/>
              <a:t>-Euclidean Distance</a:t>
            </a:r>
            <a:endParaRPr lang="en-AU" dirty="0"/>
          </a:p>
        </p:txBody>
      </p:sp>
      <p:pic>
        <p:nvPicPr>
          <p:cNvPr id="5" name="Content Placeholder 4" descr="A picture containing text, clipart&#10;&#10;Description automatically generated">
            <a:extLst>
              <a:ext uri="{FF2B5EF4-FFF2-40B4-BE49-F238E27FC236}">
                <a16:creationId xmlns:a16="http://schemas.microsoft.com/office/drawing/2014/main" id="{C5FA8AA4-BFD5-BD43-9DE0-FAA98172E02A}"/>
              </a:ext>
            </a:extLst>
          </p:cNvPr>
          <p:cNvPicPr>
            <a:picLocks noGrp="1" noChangeAspect="1"/>
          </p:cNvPicPr>
          <p:nvPr>
            <p:ph idx="1"/>
          </p:nvPr>
        </p:nvPicPr>
        <p:blipFill>
          <a:blip r:embed="rId2"/>
          <a:stretch>
            <a:fillRect/>
          </a:stretch>
        </p:blipFill>
        <p:spPr>
          <a:xfrm>
            <a:off x="2505869" y="2478088"/>
            <a:ext cx="7388224" cy="3694112"/>
          </a:xfrm>
        </p:spPr>
      </p:pic>
    </p:spTree>
    <p:extLst>
      <p:ext uri="{BB962C8B-B14F-4D97-AF65-F5344CB8AC3E}">
        <p14:creationId xmlns:p14="http://schemas.microsoft.com/office/powerpoint/2010/main" val="1517624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3A20-37C6-D649-BDF7-82C5F61FCE24}"/>
              </a:ext>
            </a:extLst>
          </p:cNvPr>
          <p:cNvSpPr>
            <a:spLocks noGrp="1"/>
          </p:cNvSpPr>
          <p:nvPr>
            <p:ph type="title"/>
          </p:nvPr>
        </p:nvSpPr>
        <p:spPr/>
        <p:txBody>
          <a:bodyPr/>
          <a:lstStyle/>
          <a:p>
            <a:r>
              <a:rPr lang="en-AU" dirty="0"/>
              <a:t>Cluster Features </a:t>
            </a:r>
            <a:br>
              <a:rPr lang="en-AU" dirty="0"/>
            </a:br>
            <a:r>
              <a:rPr lang="en-AU" sz="2800" b="0" dirty="0"/>
              <a:t>-Crime</a:t>
            </a:r>
            <a:endParaRPr lang="en-AU" dirty="0"/>
          </a:p>
        </p:txBody>
      </p:sp>
      <p:pic>
        <p:nvPicPr>
          <p:cNvPr id="5" name="Content Placeholder 4" descr="A group of colorful pencils&#10;&#10;Description automatically generated with low confidence">
            <a:extLst>
              <a:ext uri="{FF2B5EF4-FFF2-40B4-BE49-F238E27FC236}">
                <a16:creationId xmlns:a16="http://schemas.microsoft.com/office/drawing/2014/main" id="{0B28B313-5784-3E40-BC58-85C07ABDE435}"/>
              </a:ext>
            </a:extLst>
          </p:cNvPr>
          <p:cNvPicPr>
            <a:picLocks noGrp="1" noChangeAspect="1"/>
          </p:cNvPicPr>
          <p:nvPr>
            <p:ph idx="1"/>
          </p:nvPr>
        </p:nvPicPr>
        <p:blipFill>
          <a:blip r:embed="rId2"/>
          <a:stretch>
            <a:fillRect/>
          </a:stretch>
        </p:blipFill>
        <p:spPr>
          <a:xfrm>
            <a:off x="2505869" y="2478088"/>
            <a:ext cx="7388224" cy="3694112"/>
          </a:xfrm>
        </p:spPr>
      </p:pic>
    </p:spTree>
    <p:extLst>
      <p:ext uri="{BB962C8B-B14F-4D97-AF65-F5344CB8AC3E}">
        <p14:creationId xmlns:p14="http://schemas.microsoft.com/office/powerpoint/2010/main" val="4020345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A4FF6-7B47-6B42-A62E-7EACF3A6769C}"/>
              </a:ext>
            </a:extLst>
          </p:cNvPr>
          <p:cNvSpPr>
            <a:spLocks noGrp="1"/>
          </p:cNvSpPr>
          <p:nvPr>
            <p:ph type="title"/>
          </p:nvPr>
        </p:nvSpPr>
        <p:spPr/>
        <p:txBody>
          <a:bodyPr/>
          <a:lstStyle/>
          <a:p>
            <a:r>
              <a:rPr lang="en-AU" dirty="0"/>
              <a:t>Cluster Features </a:t>
            </a:r>
            <a:br>
              <a:rPr lang="en-AU" dirty="0"/>
            </a:br>
            <a:r>
              <a:rPr lang="en-AU" sz="2800" b="0" dirty="0"/>
              <a:t>-Rental</a:t>
            </a:r>
            <a:endParaRPr lang="en-AU" dirty="0"/>
          </a:p>
        </p:txBody>
      </p:sp>
      <p:pic>
        <p:nvPicPr>
          <p:cNvPr id="5" name="Content Placeholder 4" descr="Chart, bar chart&#10;&#10;Description automatically generated">
            <a:extLst>
              <a:ext uri="{FF2B5EF4-FFF2-40B4-BE49-F238E27FC236}">
                <a16:creationId xmlns:a16="http://schemas.microsoft.com/office/drawing/2014/main" id="{DA642ECC-3566-244B-A908-745FC43A8A84}"/>
              </a:ext>
            </a:extLst>
          </p:cNvPr>
          <p:cNvPicPr>
            <a:picLocks noGrp="1" noChangeAspect="1"/>
          </p:cNvPicPr>
          <p:nvPr>
            <p:ph idx="1"/>
          </p:nvPr>
        </p:nvPicPr>
        <p:blipFill>
          <a:blip r:embed="rId2"/>
          <a:stretch>
            <a:fillRect/>
          </a:stretch>
        </p:blipFill>
        <p:spPr>
          <a:xfrm>
            <a:off x="2505869" y="2478088"/>
            <a:ext cx="7388224" cy="3694112"/>
          </a:xfrm>
        </p:spPr>
      </p:pic>
    </p:spTree>
    <p:extLst>
      <p:ext uri="{BB962C8B-B14F-4D97-AF65-F5344CB8AC3E}">
        <p14:creationId xmlns:p14="http://schemas.microsoft.com/office/powerpoint/2010/main" val="1327923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25AB0-3E53-0B4A-BBB2-22485C9933C5}"/>
              </a:ext>
            </a:extLst>
          </p:cNvPr>
          <p:cNvSpPr>
            <a:spLocks noGrp="1"/>
          </p:cNvSpPr>
          <p:nvPr>
            <p:ph type="title"/>
          </p:nvPr>
        </p:nvSpPr>
        <p:spPr/>
        <p:txBody>
          <a:bodyPr/>
          <a:lstStyle/>
          <a:p>
            <a:r>
              <a:rPr lang="en-AU" dirty="0"/>
              <a:t>Cluster Features </a:t>
            </a:r>
            <a:br>
              <a:rPr lang="en-AU" dirty="0"/>
            </a:br>
            <a:r>
              <a:rPr lang="en-AU" sz="2800" b="0" dirty="0"/>
              <a:t>-Venue</a:t>
            </a:r>
            <a:endParaRPr lang="en-AU" dirty="0"/>
          </a:p>
        </p:txBody>
      </p:sp>
      <p:pic>
        <p:nvPicPr>
          <p:cNvPr id="5" name="Content Placeholder 4" descr="Chart, histogram&#10;&#10;Description automatically generated">
            <a:extLst>
              <a:ext uri="{FF2B5EF4-FFF2-40B4-BE49-F238E27FC236}">
                <a16:creationId xmlns:a16="http://schemas.microsoft.com/office/drawing/2014/main" id="{185D1320-F1D6-6143-9996-6EF8D4542313}"/>
              </a:ext>
            </a:extLst>
          </p:cNvPr>
          <p:cNvPicPr>
            <a:picLocks noGrp="1" noChangeAspect="1"/>
          </p:cNvPicPr>
          <p:nvPr>
            <p:ph idx="1"/>
          </p:nvPr>
        </p:nvPicPr>
        <p:blipFill>
          <a:blip r:embed="rId2"/>
          <a:stretch>
            <a:fillRect/>
          </a:stretch>
        </p:blipFill>
        <p:spPr>
          <a:xfrm>
            <a:off x="2505869" y="2478088"/>
            <a:ext cx="7388224" cy="3694112"/>
          </a:xfrm>
        </p:spPr>
      </p:pic>
    </p:spTree>
    <p:extLst>
      <p:ext uri="{BB962C8B-B14F-4D97-AF65-F5344CB8AC3E}">
        <p14:creationId xmlns:p14="http://schemas.microsoft.com/office/powerpoint/2010/main" val="2379658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9" name="Rectangle 128">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857"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9DB13E-1C80-104D-8401-0EDDA14B178F}"/>
              </a:ext>
            </a:extLst>
          </p:cNvPr>
          <p:cNvSpPr>
            <a:spLocks noGrp="1"/>
          </p:cNvSpPr>
          <p:nvPr>
            <p:ph type="title"/>
          </p:nvPr>
        </p:nvSpPr>
        <p:spPr>
          <a:xfrm>
            <a:off x="5359510" y="978619"/>
            <a:ext cx="5991244" cy="1106424"/>
          </a:xfrm>
        </p:spPr>
        <p:txBody>
          <a:bodyPr>
            <a:normAutofit/>
          </a:bodyPr>
          <a:lstStyle/>
          <a:p>
            <a:r>
              <a:rPr lang="en-AU" sz="3200" dirty="0"/>
              <a:t>Cluster Profiles</a:t>
            </a:r>
            <a:br>
              <a:rPr lang="en-AU" sz="3200" dirty="0"/>
            </a:br>
            <a:r>
              <a:rPr lang="en-AU" sz="2400" b="0" dirty="0"/>
              <a:t>- Cluster 0</a:t>
            </a:r>
          </a:p>
        </p:txBody>
      </p:sp>
      <p:pic>
        <p:nvPicPr>
          <p:cNvPr id="5" name="Content Placeholder 4" descr="A picture containing person, outdoor, building, dark&#10;&#10;Description automatically generated">
            <a:extLst>
              <a:ext uri="{FF2B5EF4-FFF2-40B4-BE49-F238E27FC236}">
                <a16:creationId xmlns:a16="http://schemas.microsoft.com/office/drawing/2014/main" id="{9A5325F9-76BA-914E-8A71-04D8ABA6A419}"/>
              </a:ext>
            </a:extLst>
          </p:cNvPr>
          <p:cNvPicPr>
            <a:picLocks noChangeAspect="1"/>
          </p:cNvPicPr>
          <p:nvPr/>
        </p:nvPicPr>
        <p:blipFill rotWithShape="1">
          <a:blip r:embed="rId2"/>
          <a:srcRect l="9064" r="55247" b="79984"/>
          <a:stretch/>
        </p:blipFill>
        <p:spPr>
          <a:xfrm>
            <a:off x="414528" y="1684140"/>
            <a:ext cx="4033647" cy="3389136"/>
          </a:xfrm>
          <a:prstGeom prst="rect">
            <a:avLst/>
          </a:prstGeom>
        </p:spPr>
      </p:pic>
      <p:sp>
        <p:nvSpPr>
          <p:cNvPr id="131" name="Rectangle 130">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9848"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859"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ontent Placeholder 8">
            <a:extLst>
              <a:ext uri="{FF2B5EF4-FFF2-40B4-BE49-F238E27FC236}">
                <a16:creationId xmlns:a16="http://schemas.microsoft.com/office/drawing/2014/main" id="{1AD6926C-884D-4E13-AED4-5C5014D936BF}"/>
              </a:ext>
            </a:extLst>
          </p:cNvPr>
          <p:cNvSpPr>
            <a:spLocks noGrp="1"/>
          </p:cNvSpPr>
          <p:nvPr>
            <p:ph idx="1"/>
          </p:nvPr>
        </p:nvSpPr>
        <p:spPr>
          <a:xfrm>
            <a:off x="5356861" y="2252870"/>
            <a:ext cx="5993892" cy="3885607"/>
          </a:xfrm>
        </p:spPr>
        <p:txBody>
          <a:bodyPr>
            <a:normAutofit/>
          </a:bodyPr>
          <a:lstStyle/>
          <a:p>
            <a:pPr marL="0" indent="0">
              <a:lnSpc>
                <a:spcPct val="100000"/>
              </a:lnSpc>
              <a:buNone/>
            </a:pPr>
            <a:r>
              <a:rPr lang="en-AU" sz="1050" dirty="0"/>
              <a:t>Profile: </a:t>
            </a:r>
          </a:p>
          <a:p>
            <a:pPr marL="0" indent="0">
              <a:lnSpc>
                <a:spcPct val="100000"/>
              </a:lnSpc>
              <a:buNone/>
            </a:pPr>
            <a:r>
              <a:rPr lang="en-AU" sz="1050" dirty="0"/>
              <a:t>This cluster consists of suburbs possessing median stats across most sectors. </a:t>
            </a:r>
          </a:p>
          <a:p>
            <a:pPr marL="0" indent="0">
              <a:lnSpc>
                <a:spcPct val="100000"/>
              </a:lnSpc>
              <a:buNone/>
            </a:pPr>
            <a:r>
              <a:rPr lang="en-AU" sz="1050" b="1" dirty="0"/>
              <a:t>Commute</a:t>
            </a:r>
            <a:endParaRPr lang="en-AU" sz="1050" dirty="0"/>
          </a:p>
          <a:p>
            <a:pPr lvl="1">
              <a:lnSpc>
                <a:spcPct val="100000"/>
              </a:lnSpc>
            </a:pPr>
            <a:r>
              <a:rPr lang="en-AU" sz="1050" dirty="0"/>
              <a:t>Driving time: </a:t>
            </a:r>
            <a:r>
              <a:rPr lang="en-AU" sz="1050" b="1" dirty="0"/>
              <a:t>20~30mins</a:t>
            </a:r>
          </a:p>
          <a:p>
            <a:pPr lvl="1">
              <a:lnSpc>
                <a:spcPct val="100000"/>
              </a:lnSpc>
            </a:pPr>
            <a:r>
              <a:rPr lang="en-AU" sz="1050" dirty="0"/>
              <a:t>Public Transportation Accessibility : </a:t>
            </a:r>
            <a:r>
              <a:rPr lang="en-AU" sz="1050" b="1" dirty="0"/>
              <a:t>Difficult</a:t>
            </a:r>
          </a:p>
          <a:p>
            <a:pPr marL="0" indent="0">
              <a:lnSpc>
                <a:spcPct val="100000"/>
              </a:lnSpc>
              <a:buNone/>
            </a:pPr>
            <a:r>
              <a:rPr lang="en-AU" sz="1050" b="1" dirty="0"/>
              <a:t>Crime</a:t>
            </a:r>
            <a:endParaRPr lang="en-AU" sz="1050" dirty="0"/>
          </a:p>
          <a:p>
            <a:pPr lvl="1">
              <a:lnSpc>
                <a:spcPct val="100000"/>
              </a:lnSpc>
            </a:pPr>
            <a:r>
              <a:rPr lang="en-AU" sz="1050" dirty="0"/>
              <a:t>Assaulting class: </a:t>
            </a:r>
            <a:r>
              <a:rPr lang="en-AU" sz="1050" b="1" dirty="0"/>
              <a:t>Low</a:t>
            </a:r>
          </a:p>
          <a:p>
            <a:pPr lvl="1">
              <a:lnSpc>
                <a:spcPct val="100000"/>
              </a:lnSpc>
            </a:pPr>
            <a:r>
              <a:rPr lang="en-AU" sz="1050" dirty="0"/>
              <a:t>Crimes could induce assaulting action against person:  </a:t>
            </a:r>
            <a:r>
              <a:rPr lang="en-AU" sz="1050" b="1" dirty="0"/>
              <a:t>Low on average</a:t>
            </a:r>
          </a:p>
          <a:p>
            <a:pPr marL="0" indent="0">
              <a:lnSpc>
                <a:spcPct val="100000"/>
              </a:lnSpc>
              <a:buNone/>
            </a:pPr>
            <a:r>
              <a:rPr lang="en-AU" sz="1050" b="1" dirty="0"/>
              <a:t>Rental</a:t>
            </a:r>
            <a:endParaRPr lang="en-AU" sz="1050" dirty="0"/>
          </a:p>
          <a:p>
            <a:pPr lvl="1">
              <a:lnSpc>
                <a:spcPct val="100000"/>
              </a:lnSpc>
            </a:pPr>
            <a:r>
              <a:rPr lang="en-AU" sz="1050" dirty="0"/>
              <a:t>Volume: </a:t>
            </a:r>
            <a:r>
              <a:rPr lang="en-AU" sz="1050" b="1" dirty="0"/>
              <a:t>Moderate</a:t>
            </a:r>
          </a:p>
          <a:p>
            <a:pPr lvl="1">
              <a:lnSpc>
                <a:spcPct val="100000"/>
              </a:lnSpc>
            </a:pPr>
            <a:r>
              <a:rPr lang="en-AU" sz="1050" dirty="0"/>
              <a:t>Median Price: </a:t>
            </a:r>
            <a:r>
              <a:rPr lang="en-AU" sz="1050" b="1" dirty="0"/>
              <a:t>Moderate</a:t>
            </a:r>
          </a:p>
          <a:p>
            <a:pPr marL="0" indent="0">
              <a:lnSpc>
                <a:spcPct val="100000"/>
              </a:lnSpc>
              <a:buNone/>
            </a:pPr>
            <a:r>
              <a:rPr lang="en-AU" sz="1050" b="1" dirty="0"/>
              <a:t>Venue</a:t>
            </a:r>
            <a:endParaRPr lang="en-AU" sz="1050" dirty="0"/>
          </a:p>
          <a:p>
            <a:pPr lvl="1">
              <a:lnSpc>
                <a:spcPct val="100000"/>
              </a:lnSpc>
            </a:pPr>
            <a:r>
              <a:rPr lang="en-AU" sz="1050" dirty="0"/>
              <a:t>Variety: </a:t>
            </a:r>
            <a:r>
              <a:rPr lang="en-AU" sz="1050" b="1" dirty="0"/>
              <a:t>Moderate</a:t>
            </a:r>
          </a:p>
          <a:p>
            <a:pPr lvl="1">
              <a:lnSpc>
                <a:spcPct val="100000"/>
              </a:lnSpc>
            </a:pPr>
            <a:r>
              <a:rPr lang="en-AU" sz="1050" dirty="0"/>
              <a:t>Volume: </a:t>
            </a:r>
            <a:r>
              <a:rPr lang="en-AU" sz="1050" b="1" dirty="0"/>
              <a:t>Low</a:t>
            </a:r>
          </a:p>
          <a:p>
            <a:pPr lvl="1">
              <a:lnSpc>
                <a:spcPct val="100000"/>
              </a:lnSpc>
            </a:pPr>
            <a:r>
              <a:rPr lang="en-AU" sz="1050" dirty="0"/>
              <a:t>Top three most popular venues : </a:t>
            </a:r>
            <a:r>
              <a:rPr lang="en-AU" sz="1050" b="1" dirty="0"/>
              <a:t>cafés, coffee shops, and supermarkets.</a:t>
            </a:r>
          </a:p>
          <a:p>
            <a:pPr>
              <a:lnSpc>
                <a:spcPct val="100000"/>
              </a:lnSpc>
            </a:pPr>
            <a:endParaRPr lang="en-US" sz="700" dirty="0"/>
          </a:p>
        </p:txBody>
      </p:sp>
    </p:spTree>
    <p:extLst>
      <p:ext uri="{BB962C8B-B14F-4D97-AF65-F5344CB8AC3E}">
        <p14:creationId xmlns:p14="http://schemas.microsoft.com/office/powerpoint/2010/main" val="1019739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8" name="Rectangle 137">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0" name="Rectangle 139">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857"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9DB13E-1C80-104D-8401-0EDDA14B178F}"/>
              </a:ext>
            </a:extLst>
          </p:cNvPr>
          <p:cNvSpPr>
            <a:spLocks noGrp="1"/>
          </p:cNvSpPr>
          <p:nvPr>
            <p:ph type="title"/>
          </p:nvPr>
        </p:nvSpPr>
        <p:spPr>
          <a:xfrm>
            <a:off x="5359510" y="978619"/>
            <a:ext cx="5991244" cy="1106424"/>
          </a:xfrm>
        </p:spPr>
        <p:txBody>
          <a:bodyPr>
            <a:normAutofit/>
          </a:bodyPr>
          <a:lstStyle/>
          <a:p>
            <a:r>
              <a:rPr lang="en-AU" sz="3200" dirty="0"/>
              <a:t>Cluster Profiles</a:t>
            </a:r>
            <a:br>
              <a:rPr lang="en-AU" sz="3200" dirty="0"/>
            </a:br>
            <a:r>
              <a:rPr lang="en-AU" sz="2400" b="0" dirty="0"/>
              <a:t>- Cluster 1</a:t>
            </a:r>
          </a:p>
        </p:txBody>
      </p:sp>
      <p:pic>
        <p:nvPicPr>
          <p:cNvPr id="5" name="Content Placeholder 4" descr="A picture containing person, outdoor, building, dark&#10;&#10;Description automatically generated">
            <a:extLst>
              <a:ext uri="{FF2B5EF4-FFF2-40B4-BE49-F238E27FC236}">
                <a16:creationId xmlns:a16="http://schemas.microsoft.com/office/drawing/2014/main" id="{9A5325F9-76BA-914E-8A71-04D8ABA6A419}"/>
              </a:ext>
            </a:extLst>
          </p:cNvPr>
          <p:cNvPicPr>
            <a:picLocks noChangeAspect="1"/>
          </p:cNvPicPr>
          <p:nvPr/>
        </p:nvPicPr>
        <p:blipFill rotWithShape="1">
          <a:blip r:embed="rId2"/>
          <a:srcRect l="56554" t="-1" r="7757" b="79984"/>
          <a:stretch/>
        </p:blipFill>
        <p:spPr>
          <a:xfrm>
            <a:off x="414528" y="1684140"/>
            <a:ext cx="4033647" cy="3389136"/>
          </a:xfrm>
          <a:prstGeom prst="rect">
            <a:avLst/>
          </a:prstGeom>
        </p:spPr>
      </p:pic>
      <p:sp>
        <p:nvSpPr>
          <p:cNvPr id="142" name="Rectangle 141">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9848"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859"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ontent Placeholder 8">
            <a:extLst>
              <a:ext uri="{FF2B5EF4-FFF2-40B4-BE49-F238E27FC236}">
                <a16:creationId xmlns:a16="http://schemas.microsoft.com/office/drawing/2014/main" id="{1AD6926C-884D-4E13-AED4-5C5014D936BF}"/>
              </a:ext>
            </a:extLst>
          </p:cNvPr>
          <p:cNvSpPr>
            <a:spLocks noGrp="1"/>
          </p:cNvSpPr>
          <p:nvPr>
            <p:ph idx="1"/>
          </p:nvPr>
        </p:nvSpPr>
        <p:spPr>
          <a:xfrm>
            <a:off x="5356861" y="2252870"/>
            <a:ext cx="5993892" cy="3971511"/>
          </a:xfrm>
        </p:spPr>
        <p:txBody>
          <a:bodyPr>
            <a:normAutofit/>
          </a:bodyPr>
          <a:lstStyle/>
          <a:p>
            <a:pPr marL="0" indent="0">
              <a:lnSpc>
                <a:spcPct val="100000"/>
              </a:lnSpc>
              <a:buNone/>
            </a:pPr>
            <a:r>
              <a:rPr lang="en-AU" sz="1050" dirty="0"/>
              <a:t>Profile: </a:t>
            </a:r>
          </a:p>
          <a:p>
            <a:pPr marL="0" indent="0">
              <a:lnSpc>
                <a:spcPct val="100000"/>
              </a:lnSpc>
              <a:buNone/>
            </a:pPr>
            <a:r>
              <a:rPr lang="en-AU" sz="1050" dirty="0"/>
              <a:t>The suburbs found in Cluster 1 are highly commercialised, well entertained, yet, they have the highest crime rates on average across every crime category. </a:t>
            </a:r>
          </a:p>
          <a:p>
            <a:pPr marL="0" indent="0">
              <a:lnSpc>
                <a:spcPct val="100000"/>
              </a:lnSpc>
              <a:buNone/>
            </a:pPr>
            <a:r>
              <a:rPr lang="en-AU" sz="1050" b="1" dirty="0"/>
              <a:t>Commute</a:t>
            </a:r>
            <a:endParaRPr lang="en-AU" sz="1050" dirty="0"/>
          </a:p>
          <a:p>
            <a:pPr lvl="1">
              <a:lnSpc>
                <a:spcPct val="100000"/>
              </a:lnSpc>
            </a:pPr>
            <a:r>
              <a:rPr lang="en-AU" sz="1050" dirty="0"/>
              <a:t>Driving time: </a:t>
            </a:r>
            <a:r>
              <a:rPr lang="en-AU" sz="1050" b="1" dirty="0"/>
              <a:t>Less than 5mins</a:t>
            </a:r>
          </a:p>
          <a:p>
            <a:pPr lvl="1">
              <a:lnSpc>
                <a:spcPct val="100000"/>
              </a:lnSpc>
            </a:pPr>
            <a:r>
              <a:rPr lang="en-AU" sz="1050" dirty="0"/>
              <a:t>Public Transportation Accessibility : </a:t>
            </a:r>
            <a:r>
              <a:rPr lang="en-AU" sz="1050" b="1" dirty="0"/>
              <a:t>Moderate</a:t>
            </a:r>
          </a:p>
          <a:p>
            <a:pPr marL="0" indent="0">
              <a:lnSpc>
                <a:spcPct val="100000"/>
              </a:lnSpc>
              <a:buNone/>
            </a:pPr>
            <a:r>
              <a:rPr lang="en-AU" sz="1050" b="1" dirty="0"/>
              <a:t>Crime</a:t>
            </a:r>
            <a:endParaRPr lang="en-AU" sz="1050" dirty="0"/>
          </a:p>
          <a:p>
            <a:pPr lvl="1">
              <a:lnSpc>
                <a:spcPct val="100000"/>
              </a:lnSpc>
            </a:pPr>
            <a:r>
              <a:rPr lang="en-AU" sz="1050" dirty="0"/>
              <a:t>Assaulting class: </a:t>
            </a:r>
            <a:r>
              <a:rPr lang="en-AU" sz="1050" b="1" dirty="0"/>
              <a:t>Highest</a:t>
            </a:r>
          </a:p>
          <a:p>
            <a:pPr lvl="1">
              <a:lnSpc>
                <a:spcPct val="100000"/>
              </a:lnSpc>
            </a:pPr>
            <a:r>
              <a:rPr lang="en-AU" sz="1050" dirty="0"/>
              <a:t>Crimes could induce assaulting action against person:  </a:t>
            </a:r>
            <a:r>
              <a:rPr lang="en-AU" sz="1050" b="1" dirty="0"/>
              <a:t>Highest</a:t>
            </a:r>
          </a:p>
          <a:p>
            <a:pPr marL="0" indent="0">
              <a:lnSpc>
                <a:spcPct val="100000"/>
              </a:lnSpc>
              <a:buNone/>
            </a:pPr>
            <a:r>
              <a:rPr lang="en-AU" sz="1050" b="1" dirty="0"/>
              <a:t>Rental</a:t>
            </a:r>
            <a:endParaRPr lang="en-AU" sz="1050" dirty="0"/>
          </a:p>
          <a:p>
            <a:pPr lvl="1">
              <a:lnSpc>
                <a:spcPct val="100000"/>
              </a:lnSpc>
            </a:pPr>
            <a:r>
              <a:rPr lang="en-AU" sz="1050" dirty="0"/>
              <a:t>Volume: </a:t>
            </a:r>
            <a:r>
              <a:rPr lang="en-AU" sz="1050" b="1" dirty="0"/>
              <a:t>Highest</a:t>
            </a:r>
          </a:p>
          <a:p>
            <a:pPr lvl="1">
              <a:lnSpc>
                <a:spcPct val="100000"/>
              </a:lnSpc>
            </a:pPr>
            <a:r>
              <a:rPr lang="en-AU" sz="1050" dirty="0"/>
              <a:t>Median Price: </a:t>
            </a:r>
            <a:r>
              <a:rPr lang="en-AU" sz="1050" b="1" dirty="0"/>
              <a:t>Low</a:t>
            </a:r>
          </a:p>
          <a:p>
            <a:pPr marL="0" indent="0">
              <a:lnSpc>
                <a:spcPct val="100000"/>
              </a:lnSpc>
              <a:buNone/>
            </a:pPr>
            <a:r>
              <a:rPr lang="en-AU" sz="1050" b="1" dirty="0"/>
              <a:t>Venue</a:t>
            </a:r>
            <a:endParaRPr lang="en-AU" sz="1050" dirty="0"/>
          </a:p>
          <a:p>
            <a:pPr lvl="1">
              <a:lnSpc>
                <a:spcPct val="100000"/>
              </a:lnSpc>
            </a:pPr>
            <a:r>
              <a:rPr lang="en-AU" sz="1050" dirty="0"/>
              <a:t>Variety: </a:t>
            </a:r>
            <a:r>
              <a:rPr lang="en-AU" sz="1050" b="1" dirty="0"/>
              <a:t>Highest</a:t>
            </a:r>
          </a:p>
          <a:p>
            <a:pPr lvl="1">
              <a:lnSpc>
                <a:spcPct val="100000"/>
              </a:lnSpc>
            </a:pPr>
            <a:r>
              <a:rPr lang="en-AU" sz="1050" dirty="0"/>
              <a:t>Volume: </a:t>
            </a:r>
            <a:r>
              <a:rPr lang="en-AU" sz="1050" b="1" dirty="0"/>
              <a:t>Highest</a:t>
            </a:r>
          </a:p>
          <a:p>
            <a:pPr lvl="1">
              <a:lnSpc>
                <a:spcPct val="100000"/>
              </a:lnSpc>
            </a:pPr>
            <a:r>
              <a:rPr lang="en-AU" sz="1050" dirty="0"/>
              <a:t>Top three most popular venues : </a:t>
            </a:r>
            <a:r>
              <a:rPr lang="en-AU" sz="1050" b="1" dirty="0"/>
              <a:t>cafés, bars, and Vietnamese restaurants.</a:t>
            </a:r>
          </a:p>
          <a:p>
            <a:pPr>
              <a:lnSpc>
                <a:spcPct val="100000"/>
              </a:lnSpc>
            </a:pPr>
            <a:endParaRPr lang="en-US" sz="1050" dirty="0"/>
          </a:p>
        </p:txBody>
      </p:sp>
    </p:spTree>
    <p:extLst>
      <p:ext uri="{BB962C8B-B14F-4D97-AF65-F5344CB8AC3E}">
        <p14:creationId xmlns:p14="http://schemas.microsoft.com/office/powerpoint/2010/main" val="4276506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3A9E40-AE28-4843-9202-F57B46DEFA0E}"/>
              </a:ext>
            </a:extLst>
          </p:cNvPr>
          <p:cNvSpPr>
            <a:spLocks noGrp="1"/>
          </p:cNvSpPr>
          <p:nvPr>
            <p:ph type="title"/>
          </p:nvPr>
        </p:nvSpPr>
        <p:spPr>
          <a:xfrm>
            <a:off x="7255564" y="834888"/>
            <a:ext cx="4314645" cy="1268958"/>
          </a:xfrm>
        </p:spPr>
        <p:txBody>
          <a:bodyPr anchor="b">
            <a:normAutofit/>
          </a:bodyPr>
          <a:lstStyle/>
          <a:p>
            <a:r>
              <a:rPr lang="en-AU" sz="3200" dirty="0"/>
              <a:t>Objectives</a:t>
            </a:r>
          </a:p>
        </p:txBody>
      </p:sp>
      <p:pic>
        <p:nvPicPr>
          <p:cNvPr id="23" name="Picture 4" descr="Map&#10;&#10;Description automatically generated">
            <a:extLst>
              <a:ext uri="{FF2B5EF4-FFF2-40B4-BE49-F238E27FC236}">
                <a16:creationId xmlns:a16="http://schemas.microsoft.com/office/drawing/2014/main" id="{95F46A27-7D98-4524-9DDC-AB88B7123078}"/>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11" name="Rectangle 10">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572" y="2240371"/>
            <a:ext cx="42062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Content Placeholder 2">
            <a:extLst>
              <a:ext uri="{FF2B5EF4-FFF2-40B4-BE49-F238E27FC236}">
                <a16:creationId xmlns:a16="http://schemas.microsoft.com/office/drawing/2014/main" id="{1F471F6A-74CF-AF41-8297-7E53BD95E861}"/>
              </a:ext>
            </a:extLst>
          </p:cNvPr>
          <p:cNvSpPr>
            <a:spLocks noGrp="1"/>
          </p:cNvSpPr>
          <p:nvPr>
            <p:ph idx="1"/>
          </p:nvPr>
        </p:nvSpPr>
        <p:spPr>
          <a:xfrm>
            <a:off x="7255563" y="2557587"/>
            <a:ext cx="4314645" cy="3717317"/>
          </a:xfrm>
        </p:spPr>
        <p:txBody>
          <a:bodyPr anchor="t">
            <a:normAutofit/>
          </a:bodyPr>
          <a:lstStyle/>
          <a:p>
            <a:pPr marL="0" indent="0">
              <a:buNone/>
            </a:pPr>
            <a:r>
              <a:rPr lang="en-AU" sz="1600" dirty="0"/>
              <a:t>Apply </a:t>
            </a:r>
            <a:r>
              <a:rPr lang="en-AU" sz="1600" b="1" i="1" dirty="0"/>
              <a:t>clustering</a:t>
            </a:r>
            <a:r>
              <a:rPr lang="en-AU" sz="1600" dirty="0"/>
              <a:t> to categorize the suburbs in metropolitan Melbourne regarding:  </a:t>
            </a:r>
          </a:p>
          <a:p>
            <a:r>
              <a:rPr lang="en-AU" sz="1600" b="1" dirty="0"/>
              <a:t>commute time</a:t>
            </a:r>
            <a:endParaRPr lang="en-AU" sz="1600" dirty="0"/>
          </a:p>
          <a:p>
            <a:r>
              <a:rPr lang="en-AU" sz="1600" b="1" dirty="0"/>
              <a:t>safety</a:t>
            </a:r>
            <a:endParaRPr lang="en-AU" sz="1600" dirty="0"/>
          </a:p>
          <a:p>
            <a:r>
              <a:rPr lang="en-AU" sz="1600" b="1" dirty="0"/>
              <a:t>rental status</a:t>
            </a:r>
          </a:p>
          <a:p>
            <a:r>
              <a:rPr lang="en-AU" sz="1600" b="1" dirty="0"/>
              <a:t>venues categories</a:t>
            </a:r>
          </a:p>
          <a:p>
            <a:pPr marL="0" indent="0">
              <a:buNone/>
            </a:pPr>
            <a:endParaRPr lang="en-AU" sz="1600" dirty="0"/>
          </a:p>
          <a:p>
            <a:pPr marL="0" indent="0">
              <a:buNone/>
            </a:pPr>
            <a:r>
              <a:rPr lang="en-AU" sz="1600" dirty="0"/>
              <a:t>Accordingly, each cluster was </a:t>
            </a:r>
            <a:r>
              <a:rPr lang="en-AU" sz="1600" b="1" i="1" dirty="0"/>
              <a:t>profiled</a:t>
            </a:r>
            <a:r>
              <a:rPr lang="en-AU" sz="1600" dirty="0"/>
              <a:t> with references to selected attributes to assist in finding the best suitable suburbs</a:t>
            </a:r>
          </a:p>
        </p:txBody>
      </p:sp>
    </p:spTree>
    <p:extLst>
      <p:ext uri="{BB962C8B-B14F-4D97-AF65-F5344CB8AC3E}">
        <p14:creationId xmlns:p14="http://schemas.microsoft.com/office/powerpoint/2010/main" val="2234120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9" name="Rectangle 128">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857"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9DB13E-1C80-104D-8401-0EDDA14B178F}"/>
              </a:ext>
            </a:extLst>
          </p:cNvPr>
          <p:cNvSpPr>
            <a:spLocks noGrp="1"/>
          </p:cNvSpPr>
          <p:nvPr>
            <p:ph type="title"/>
          </p:nvPr>
        </p:nvSpPr>
        <p:spPr>
          <a:xfrm>
            <a:off x="5359510" y="978619"/>
            <a:ext cx="5991244" cy="1106424"/>
          </a:xfrm>
        </p:spPr>
        <p:txBody>
          <a:bodyPr>
            <a:normAutofit/>
          </a:bodyPr>
          <a:lstStyle/>
          <a:p>
            <a:r>
              <a:rPr lang="en-AU" sz="3200" dirty="0"/>
              <a:t>Cluster Profiles</a:t>
            </a:r>
            <a:br>
              <a:rPr lang="en-AU" sz="3200" dirty="0"/>
            </a:br>
            <a:r>
              <a:rPr lang="en-AU" sz="2400" b="0" dirty="0"/>
              <a:t>- Cluster 2</a:t>
            </a:r>
          </a:p>
        </p:txBody>
      </p:sp>
      <p:pic>
        <p:nvPicPr>
          <p:cNvPr id="5" name="Content Placeholder 4" descr="A picture containing person, outdoor, building, dark&#10;&#10;Description automatically generated">
            <a:extLst>
              <a:ext uri="{FF2B5EF4-FFF2-40B4-BE49-F238E27FC236}">
                <a16:creationId xmlns:a16="http://schemas.microsoft.com/office/drawing/2014/main" id="{9A5325F9-76BA-914E-8A71-04D8ABA6A419}"/>
              </a:ext>
            </a:extLst>
          </p:cNvPr>
          <p:cNvPicPr>
            <a:picLocks noChangeAspect="1"/>
          </p:cNvPicPr>
          <p:nvPr/>
        </p:nvPicPr>
        <p:blipFill rotWithShape="1">
          <a:blip r:embed="rId2"/>
          <a:srcRect l="10131" t="20070" r="54180" b="59914"/>
          <a:stretch/>
        </p:blipFill>
        <p:spPr>
          <a:xfrm>
            <a:off x="414528" y="1684140"/>
            <a:ext cx="4033647" cy="3389136"/>
          </a:xfrm>
          <a:prstGeom prst="rect">
            <a:avLst/>
          </a:prstGeom>
        </p:spPr>
      </p:pic>
      <p:sp>
        <p:nvSpPr>
          <p:cNvPr id="131" name="Rectangle 130">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9848"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859"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ontent Placeholder 8">
            <a:extLst>
              <a:ext uri="{FF2B5EF4-FFF2-40B4-BE49-F238E27FC236}">
                <a16:creationId xmlns:a16="http://schemas.microsoft.com/office/drawing/2014/main" id="{1AD6926C-884D-4E13-AED4-5C5014D936BF}"/>
              </a:ext>
            </a:extLst>
          </p:cNvPr>
          <p:cNvSpPr>
            <a:spLocks noGrp="1"/>
          </p:cNvSpPr>
          <p:nvPr>
            <p:ph idx="1"/>
          </p:nvPr>
        </p:nvSpPr>
        <p:spPr>
          <a:xfrm>
            <a:off x="5356861" y="2252870"/>
            <a:ext cx="5993892" cy="3885607"/>
          </a:xfrm>
        </p:spPr>
        <p:txBody>
          <a:bodyPr>
            <a:normAutofit lnSpcReduction="10000"/>
          </a:bodyPr>
          <a:lstStyle/>
          <a:p>
            <a:pPr marL="0" indent="0">
              <a:lnSpc>
                <a:spcPct val="100000"/>
              </a:lnSpc>
              <a:buNone/>
            </a:pPr>
            <a:r>
              <a:rPr lang="en-AU" sz="1050" dirty="0"/>
              <a:t>Profile: </a:t>
            </a:r>
          </a:p>
          <a:p>
            <a:pPr marL="0" indent="0">
              <a:lnSpc>
                <a:spcPct val="100000"/>
              </a:lnSpc>
              <a:buNone/>
            </a:pPr>
            <a:r>
              <a:rPr lang="en-AU" sz="1050" dirty="0"/>
              <a:t>In this cluster, the suburbs are 'quiet and remote’. </a:t>
            </a:r>
          </a:p>
          <a:p>
            <a:pPr marL="0" indent="0">
              <a:lnSpc>
                <a:spcPct val="100000"/>
              </a:lnSpc>
              <a:buNone/>
            </a:pPr>
            <a:r>
              <a:rPr lang="en-AU" sz="1050" b="1" dirty="0"/>
              <a:t>Commute</a:t>
            </a:r>
            <a:endParaRPr lang="en-AU" sz="1050" dirty="0"/>
          </a:p>
          <a:p>
            <a:pPr lvl="1">
              <a:lnSpc>
                <a:spcPct val="100000"/>
              </a:lnSpc>
            </a:pPr>
            <a:r>
              <a:rPr lang="en-AU" sz="1050" dirty="0"/>
              <a:t>Driving time: </a:t>
            </a:r>
            <a:r>
              <a:rPr lang="en-AU" sz="1050" b="1" dirty="0"/>
              <a:t>25~30mins</a:t>
            </a:r>
          </a:p>
          <a:p>
            <a:pPr lvl="1">
              <a:lnSpc>
                <a:spcPct val="100000"/>
              </a:lnSpc>
            </a:pPr>
            <a:r>
              <a:rPr lang="en-AU" sz="1050" dirty="0"/>
              <a:t>Public Transportation Accessibility : </a:t>
            </a:r>
            <a:r>
              <a:rPr lang="en-AU" sz="1050" b="1" dirty="0"/>
              <a:t>Difficult to Median</a:t>
            </a:r>
          </a:p>
          <a:p>
            <a:pPr marL="0" indent="0">
              <a:lnSpc>
                <a:spcPct val="100000"/>
              </a:lnSpc>
              <a:buNone/>
            </a:pPr>
            <a:r>
              <a:rPr lang="en-AU" sz="1050" b="1" dirty="0"/>
              <a:t>Crime</a:t>
            </a:r>
            <a:endParaRPr lang="en-AU" sz="1050" dirty="0"/>
          </a:p>
          <a:p>
            <a:pPr lvl="1">
              <a:lnSpc>
                <a:spcPct val="100000"/>
              </a:lnSpc>
            </a:pPr>
            <a:r>
              <a:rPr lang="en-AU" sz="1050" dirty="0"/>
              <a:t>Assaulting class: </a:t>
            </a:r>
            <a:r>
              <a:rPr lang="en-AU" sz="1050" b="1" dirty="0"/>
              <a:t>Low </a:t>
            </a:r>
          </a:p>
          <a:p>
            <a:pPr lvl="1">
              <a:lnSpc>
                <a:spcPct val="100000"/>
              </a:lnSpc>
            </a:pPr>
            <a:r>
              <a:rPr lang="en-AU" sz="1050" b="1" dirty="0"/>
              <a:t>stalking, harassment, and threatening behaviour </a:t>
            </a:r>
            <a:r>
              <a:rPr lang="en-AU" sz="1050" dirty="0"/>
              <a:t>is significant</a:t>
            </a:r>
          </a:p>
          <a:p>
            <a:pPr lvl="1">
              <a:lnSpc>
                <a:spcPct val="100000"/>
              </a:lnSpc>
            </a:pPr>
            <a:r>
              <a:rPr lang="en-AU" sz="1050" dirty="0"/>
              <a:t>Crimes could induce assaulting action against person:  </a:t>
            </a:r>
            <a:r>
              <a:rPr lang="en-AU" sz="1050" b="1" dirty="0"/>
              <a:t>Low on average</a:t>
            </a:r>
          </a:p>
          <a:p>
            <a:pPr marL="0" indent="0">
              <a:lnSpc>
                <a:spcPct val="100000"/>
              </a:lnSpc>
              <a:buNone/>
            </a:pPr>
            <a:r>
              <a:rPr lang="en-AU" sz="1050" b="1" dirty="0"/>
              <a:t>Rental</a:t>
            </a:r>
            <a:endParaRPr lang="en-AU" sz="1050" dirty="0"/>
          </a:p>
          <a:p>
            <a:pPr lvl="1">
              <a:lnSpc>
                <a:spcPct val="100000"/>
              </a:lnSpc>
            </a:pPr>
            <a:r>
              <a:rPr lang="en-AU" sz="1050" dirty="0"/>
              <a:t>Volume: </a:t>
            </a:r>
            <a:r>
              <a:rPr lang="en-AU" sz="1050" b="1" dirty="0"/>
              <a:t>Low</a:t>
            </a:r>
          </a:p>
          <a:p>
            <a:pPr lvl="1">
              <a:lnSpc>
                <a:spcPct val="100000"/>
              </a:lnSpc>
            </a:pPr>
            <a:r>
              <a:rPr lang="en-AU" sz="1050" dirty="0"/>
              <a:t>Median Price: </a:t>
            </a:r>
            <a:r>
              <a:rPr lang="en-AU" sz="1050" b="1" dirty="0"/>
              <a:t>Low</a:t>
            </a:r>
          </a:p>
          <a:p>
            <a:pPr marL="0" indent="0">
              <a:lnSpc>
                <a:spcPct val="100000"/>
              </a:lnSpc>
              <a:buNone/>
            </a:pPr>
            <a:r>
              <a:rPr lang="en-AU" sz="1050" b="1" dirty="0"/>
              <a:t>Venue</a:t>
            </a:r>
            <a:endParaRPr lang="en-AU" sz="1050" dirty="0"/>
          </a:p>
          <a:p>
            <a:pPr lvl="1">
              <a:lnSpc>
                <a:spcPct val="100000"/>
              </a:lnSpc>
            </a:pPr>
            <a:r>
              <a:rPr lang="en-AU" sz="1050" dirty="0"/>
              <a:t>Variety: </a:t>
            </a:r>
            <a:r>
              <a:rPr lang="en-AU" sz="1050" b="1" dirty="0"/>
              <a:t>Limited</a:t>
            </a:r>
          </a:p>
          <a:p>
            <a:pPr lvl="1">
              <a:lnSpc>
                <a:spcPct val="100000"/>
              </a:lnSpc>
            </a:pPr>
            <a:r>
              <a:rPr lang="en-AU" sz="1050" dirty="0"/>
              <a:t>Volume: </a:t>
            </a:r>
            <a:r>
              <a:rPr lang="en-AU" sz="1050" b="1" dirty="0"/>
              <a:t>Low</a:t>
            </a:r>
          </a:p>
          <a:p>
            <a:pPr lvl="1">
              <a:lnSpc>
                <a:spcPct val="100000"/>
              </a:lnSpc>
            </a:pPr>
            <a:r>
              <a:rPr lang="en-AU" sz="1050" dirty="0"/>
              <a:t>Top three most popular venues : </a:t>
            </a:r>
            <a:r>
              <a:rPr lang="en-AU" sz="1050" b="1" dirty="0"/>
              <a:t>cafés, parks, and Pizza places. </a:t>
            </a:r>
            <a:endParaRPr lang="en-US" sz="700" dirty="0"/>
          </a:p>
        </p:txBody>
      </p:sp>
    </p:spTree>
    <p:extLst>
      <p:ext uri="{BB962C8B-B14F-4D97-AF65-F5344CB8AC3E}">
        <p14:creationId xmlns:p14="http://schemas.microsoft.com/office/powerpoint/2010/main" val="2184312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9" name="Rectangle 128">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857"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9DB13E-1C80-104D-8401-0EDDA14B178F}"/>
              </a:ext>
            </a:extLst>
          </p:cNvPr>
          <p:cNvSpPr>
            <a:spLocks noGrp="1"/>
          </p:cNvSpPr>
          <p:nvPr>
            <p:ph type="title"/>
          </p:nvPr>
        </p:nvSpPr>
        <p:spPr>
          <a:xfrm>
            <a:off x="5359510" y="978619"/>
            <a:ext cx="5991244" cy="1106424"/>
          </a:xfrm>
        </p:spPr>
        <p:txBody>
          <a:bodyPr>
            <a:normAutofit/>
          </a:bodyPr>
          <a:lstStyle/>
          <a:p>
            <a:r>
              <a:rPr lang="en-AU" sz="3200" dirty="0"/>
              <a:t>Cluster Profiles</a:t>
            </a:r>
            <a:br>
              <a:rPr lang="en-AU" sz="3200" dirty="0"/>
            </a:br>
            <a:r>
              <a:rPr lang="en-AU" sz="2400" b="0" dirty="0"/>
              <a:t>- Cluster 3</a:t>
            </a:r>
          </a:p>
        </p:txBody>
      </p:sp>
      <p:pic>
        <p:nvPicPr>
          <p:cNvPr id="5" name="Content Placeholder 4" descr="A picture containing person, outdoor, building, dark&#10;&#10;Description automatically generated">
            <a:extLst>
              <a:ext uri="{FF2B5EF4-FFF2-40B4-BE49-F238E27FC236}">
                <a16:creationId xmlns:a16="http://schemas.microsoft.com/office/drawing/2014/main" id="{9A5325F9-76BA-914E-8A71-04D8ABA6A419}"/>
              </a:ext>
            </a:extLst>
          </p:cNvPr>
          <p:cNvPicPr>
            <a:picLocks noChangeAspect="1"/>
          </p:cNvPicPr>
          <p:nvPr/>
        </p:nvPicPr>
        <p:blipFill rotWithShape="1">
          <a:blip r:embed="rId2"/>
          <a:srcRect l="55289" t="20070" r="9022" b="60054"/>
          <a:stretch/>
        </p:blipFill>
        <p:spPr>
          <a:xfrm>
            <a:off x="414528" y="1684140"/>
            <a:ext cx="4033647" cy="3365532"/>
          </a:xfrm>
          <a:prstGeom prst="rect">
            <a:avLst/>
          </a:prstGeom>
        </p:spPr>
      </p:pic>
      <p:sp>
        <p:nvSpPr>
          <p:cNvPr id="131" name="Rectangle 130">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9848"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859"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ontent Placeholder 8">
            <a:extLst>
              <a:ext uri="{FF2B5EF4-FFF2-40B4-BE49-F238E27FC236}">
                <a16:creationId xmlns:a16="http://schemas.microsoft.com/office/drawing/2014/main" id="{1AD6926C-884D-4E13-AED4-5C5014D936BF}"/>
              </a:ext>
            </a:extLst>
          </p:cNvPr>
          <p:cNvSpPr>
            <a:spLocks noGrp="1"/>
          </p:cNvSpPr>
          <p:nvPr>
            <p:ph idx="1"/>
          </p:nvPr>
        </p:nvSpPr>
        <p:spPr>
          <a:xfrm>
            <a:off x="5356861" y="2252870"/>
            <a:ext cx="5993892" cy="3885607"/>
          </a:xfrm>
        </p:spPr>
        <p:txBody>
          <a:bodyPr>
            <a:normAutofit lnSpcReduction="10000"/>
          </a:bodyPr>
          <a:lstStyle/>
          <a:p>
            <a:pPr marL="0" indent="0">
              <a:lnSpc>
                <a:spcPct val="100000"/>
              </a:lnSpc>
              <a:buNone/>
            </a:pPr>
            <a:r>
              <a:rPr lang="en-AU" sz="1050" dirty="0"/>
              <a:t>Profile: </a:t>
            </a:r>
          </a:p>
          <a:p>
            <a:pPr marL="0" indent="0">
              <a:lnSpc>
                <a:spcPct val="100000"/>
              </a:lnSpc>
              <a:buNone/>
            </a:pPr>
            <a:r>
              <a:rPr lang="en-AU" sz="1050" dirty="0"/>
              <a:t>The high crime rate could be a concern for these suburbs in this cluster.</a:t>
            </a:r>
          </a:p>
          <a:p>
            <a:pPr marL="0" indent="0">
              <a:lnSpc>
                <a:spcPct val="100000"/>
              </a:lnSpc>
              <a:buNone/>
            </a:pPr>
            <a:r>
              <a:rPr lang="en-AU" sz="1050" b="1" dirty="0"/>
              <a:t>Commute</a:t>
            </a:r>
            <a:endParaRPr lang="en-AU" sz="1050" dirty="0"/>
          </a:p>
          <a:p>
            <a:pPr lvl="1">
              <a:lnSpc>
                <a:spcPct val="100000"/>
              </a:lnSpc>
            </a:pPr>
            <a:r>
              <a:rPr lang="en-AU" sz="1050" dirty="0"/>
              <a:t>Driving time: </a:t>
            </a:r>
            <a:r>
              <a:rPr lang="en-AU" sz="1050" b="1" dirty="0"/>
              <a:t>15~20mins</a:t>
            </a:r>
          </a:p>
          <a:p>
            <a:pPr lvl="1">
              <a:lnSpc>
                <a:spcPct val="100000"/>
              </a:lnSpc>
            </a:pPr>
            <a:r>
              <a:rPr lang="en-AU" sz="1050" dirty="0"/>
              <a:t>Public Transportation Accessibility : </a:t>
            </a:r>
            <a:r>
              <a:rPr lang="en-AU" sz="1050" b="1" dirty="0"/>
              <a:t>Median</a:t>
            </a:r>
          </a:p>
          <a:p>
            <a:pPr>
              <a:lnSpc>
                <a:spcPct val="100000"/>
              </a:lnSpc>
            </a:pPr>
            <a:r>
              <a:rPr lang="en-AU" sz="1050" b="1" dirty="0"/>
              <a:t>Crime</a:t>
            </a:r>
            <a:endParaRPr lang="en-AU" sz="1050" dirty="0"/>
          </a:p>
          <a:p>
            <a:pPr lvl="1">
              <a:lnSpc>
                <a:spcPct val="100000"/>
              </a:lnSpc>
            </a:pPr>
            <a:r>
              <a:rPr lang="en-AU" sz="1050" dirty="0"/>
              <a:t>Assaulting class: </a:t>
            </a:r>
            <a:r>
              <a:rPr lang="en-AU" sz="1050" b="1" dirty="0"/>
              <a:t>Above Median</a:t>
            </a:r>
          </a:p>
          <a:p>
            <a:pPr lvl="1">
              <a:lnSpc>
                <a:spcPct val="100000"/>
              </a:lnSpc>
            </a:pPr>
            <a:r>
              <a:rPr lang="en-AU" sz="1050" b="1" dirty="0"/>
              <a:t>Dangerous and negligent acts endangering people </a:t>
            </a:r>
            <a:r>
              <a:rPr lang="en-AU" sz="1050" dirty="0"/>
              <a:t>is significant</a:t>
            </a:r>
          </a:p>
          <a:p>
            <a:pPr lvl="1">
              <a:lnSpc>
                <a:spcPct val="100000"/>
              </a:lnSpc>
            </a:pPr>
            <a:r>
              <a:rPr lang="en-AU" sz="1050" dirty="0"/>
              <a:t>Crimes could induce assaulting action against person:  </a:t>
            </a:r>
            <a:r>
              <a:rPr lang="en-AU" sz="1050" b="1" dirty="0"/>
              <a:t>Above Median</a:t>
            </a:r>
          </a:p>
          <a:p>
            <a:pPr>
              <a:lnSpc>
                <a:spcPct val="100000"/>
              </a:lnSpc>
            </a:pPr>
            <a:r>
              <a:rPr lang="en-AU" sz="1050" b="1" dirty="0"/>
              <a:t>Rental</a:t>
            </a:r>
            <a:endParaRPr lang="en-AU" sz="1050" dirty="0"/>
          </a:p>
          <a:p>
            <a:pPr lvl="1">
              <a:lnSpc>
                <a:spcPct val="100000"/>
              </a:lnSpc>
            </a:pPr>
            <a:r>
              <a:rPr lang="en-AU" sz="1050" dirty="0"/>
              <a:t>Volume: </a:t>
            </a:r>
            <a:r>
              <a:rPr lang="en-AU" sz="1050" b="1" dirty="0"/>
              <a:t>Low</a:t>
            </a:r>
          </a:p>
          <a:p>
            <a:pPr lvl="1">
              <a:lnSpc>
                <a:spcPct val="100000"/>
              </a:lnSpc>
            </a:pPr>
            <a:r>
              <a:rPr lang="en-AU" sz="1050" dirty="0"/>
              <a:t>Median Price: </a:t>
            </a:r>
            <a:r>
              <a:rPr lang="en-AU" sz="1050" b="1" dirty="0"/>
              <a:t>Low</a:t>
            </a:r>
          </a:p>
          <a:p>
            <a:pPr>
              <a:lnSpc>
                <a:spcPct val="100000"/>
              </a:lnSpc>
            </a:pPr>
            <a:r>
              <a:rPr lang="en-AU" sz="1050" b="1" dirty="0"/>
              <a:t>Venue</a:t>
            </a:r>
            <a:endParaRPr lang="en-AU" sz="1050" dirty="0"/>
          </a:p>
          <a:p>
            <a:pPr lvl="1">
              <a:lnSpc>
                <a:spcPct val="100000"/>
              </a:lnSpc>
            </a:pPr>
            <a:r>
              <a:rPr lang="en-AU" sz="1050" dirty="0"/>
              <a:t>Variety: </a:t>
            </a:r>
            <a:r>
              <a:rPr lang="en-AU" sz="1050" b="1" dirty="0"/>
              <a:t>Monotonous</a:t>
            </a:r>
          </a:p>
          <a:p>
            <a:pPr lvl="1">
              <a:lnSpc>
                <a:spcPct val="100000"/>
              </a:lnSpc>
            </a:pPr>
            <a:r>
              <a:rPr lang="en-AU" sz="1050" dirty="0"/>
              <a:t>Volume: </a:t>
            </a:r>
            <a:r>
              <a:rPr lang="en-AU" sz="1050" b="1" dirty="0"/>
              <a:t>Low</a:t>
            </a:r>
          </a:p>
          <a:p>
            <a:pPr lvl="1">
              <a:lnSpc>
                <a:spcPct val="100000"/>
              </a:lnSpc>
            </a:pPr>
            <a:r>
              <a:rPr lang="en-AU" sz="1050" dirty="0"/>
              <a:t>Top three most popular venues : </a:t>
            </a:r>
            <a:r>
              <a:rPr lang="en-AU" sz="1050" b="1" dirty="0"/>
              <a:t>ice cream shops, vintage stores, bakeries.</a:t>
            </a:r>
            <a:endParaRPr lang="en-US" sz="700" dirty="0"/>
          </a:p>
        </p:txBody>
      </p:sp>
    </p:spTree>
    <p:extLst>
      <p:ext uri="{BB962C8B-B14F-4D97-AF65-F5344CB8AC3E}">
        <p14:creationId xmlns:p14="http://schemas.microsoft.com/office/powerpoint/2010/main" val="1342141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9" name="Rectangle 128">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857"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9DB13E-1C80-104D-8401-0EDDA14B178F}"/>
              </a:ext>
            </a:extLst>
          </p:cNvPr>
          <p:cNvSpPr>
            <a:spLocks noGrp="1"/>
          </p:cNvSpPr>
          <p:nvPr>
            <p:ph type="title"/>
          </p:nvPr>
        </p:nvSpPr>
        <p:spPr>
          <a:xfrm>
            <a:off x="5359510" y="978619"/>
            <a:ext cx="5991244" cy="1106424"/>
          </a:xfrm>
        </p:spPr>
        <p:txBody>
          <a:bodyPr>
            <a:normAutofit/>
          </a:bodyPr>
          <a:lstStyle/>
          <a:p>
            <a:r>
              <a:rPr lang="en-AU" sz="3200" dirty="0"/>
              <a:t>Cluster Profiles</a:t>
            </a:r>
            <a:br>
              <a:rPr lang="en-AU" sz="3200" dirty="0"/>
            </a:br>
            <a:r>
              <a:rPr lang="en-AU" sz="2400" b="0" dirty="0"/>
              <a:t>- Cluster 4</a:t>
            </a:r>
          </a:p>
        </p:txBody>
      </p:sp>
      <p:pic>
        <p:nvPicPr>
          <p:cNvPr id="5" name="Content Placeholder 4" descr="A picture containing person, outdoor, building, dark&#10;&#10;Description automatically generated">
            <a:extLst>
              <a:ext uri="{FF2B5EF4-FFF2-40B4-BE49-F238E27FC236}">
                <a16:creationId xmlns:a16="http://schemas.microsoft.com/office/drawing/2014/main" id="{9A5325F9-76BA-914E-8A71-04D8ABA6A419}"/>
              </a:ext>
            </a:extLst>
          </p:cNvPr>
          <p:cNvPicPr>
            <a:picLocks noChangeAspect="1"/>
          </p:cNvPicPr>
          <p:nvPr/>
        </p:nvPicPr>
        <p:blipFill rotWithShape="1">
          <a:blip r:embed="rId2"/>
          <a:srcRect l="8913" t="39975" r="55398" b="40009"/>
          <a:stretch/>
        </p:blipFill>
        <p:spPr>
          <a:xfrm>
            <a:off x="414528" y="1684140"/>
            <a:ext cx="4033647" cy="3389136"/>
          </a:xfrm>
          <a:prstGeom prst="rect">
            <a:avLst/>
          </a:prstGeom>
        </p:spPr>
      </p:pic>
      <p:sp>
        <p:nvSpPr>
          <p:cNvPr id="131" name="Rectangle 130">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9848"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859"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ontent Placeholder 8">
            <a:extLst>
              <a:ext uri="{FF2B5EF4-FFF2-40B4-BE49-F238E27FC236}">
                <a16:creationId xmlns:a16="http://schemas.microsoft.com/office/drawing/2014/main" id="{1AD6926C-884D-4E13-AED4-5C5014D936BF}"/>
              </a:ext>
            </a:extLst>
          </p:cNvPr>
          <p:cNvSpPr>
            <a:spLocks noGrp="1"/>
          </p:cNvSpPr>
          <p:nvPr>
            <p:ph idx="1"/>
          </p:nvPr>
        </p:nvSpPr>
        <p:spPr>
          <a:xfrm>
            <a:off x="5356861" y="2252870"/>
            <a:ext cx="5993892" cy="3885607"/>
          </a:xfrm>
        </p:spPr>
        <p:txBody>
          <a:bodyPr>
            <a:normAutofit lnSpcReduction="10000"/>
          </a:bodyPr>
          <a:lstStyle/>
          <a:p>
            <a:pPr marL="0" indent="0">
              <a:lnSpc>
                <a:spcPct val="100000"/>
              </a:lnSpc>
              <a:buNone/>
            </a:pPr>
            <a:r>
              <a:rPr lang="en-AU" sz="1050" dirty="0"/>
              <a:t>Profile: </a:t>
            </a:r>
          </a:p>
          <a:p>
            <a:pPr marL="0" indent="0">
              <a:lnSpc>
                <a:spcPct val="100000"/>
              </a:lnSpc>
              <a:buNone/>
            </a:pPr>
            <a:r>
              <a:rPr lang="en-AU" sz="1050" dirty="0"/>
              <a:t>The suburbs classified in this cluster are very well balanced in every sector. </a:t>
            </a:r>
          </a:p>
          <a:p>
            <a:pPr marL="0" indent="0">
              <a:lnSpc>
                <a:spcPct val="100000"/>
              </a:lnSpc>
              <a:buNone/>
            </a:pPr>
            <a:r>
              <a:rPr lang="en-AU" sz="1050" b="1" dirty="0"/>
              <a:t>Commute</a:t>
            </a:r>
            <a:endParaRPr lang="en-AU" sz="1050" dirty="0"/>
          </a:p>
          <a:p>
            <a:pPr lvl="1">
              <a:lnSpc>
                <a:spcPct val="100000"/>
              </a:lnSpc>
            </a:pPr>
            <a:r>
              <a:rPr lang="en-AU" sz="1050" dirty="0"/>
              <a:t>Driving time: </a:t>
            </a:r>
            <a:r>
              <a:rPr lang="en-AU" sz="1050" b="1" dirty="0"/>
              <a:t>10~15mins</a:t>
            </a:r>
          </a:p>
          <a:p>
            <a:pPr lvl="1">
              <a:lnSpc>
                <a:spcPct val="100000"/>
              </a:lnSpc>
            </a:pPr>
            <a:r>
              <a:rPr lang="en-AU" sz="1050" dirty="0"/>
              <a:t>Public Transportation Accessibility : </a:t>
            </a:r>
            <a:r>
              <a:rPr lang="en-AU" sz="1050" b="1" dirty="0"/>
              <a:t>Convenient</a:t>
            </a:r>
          </a:p>
          <a:p>
            <a:pPr>
              <a:lnSpc>
                <a:spcPct val="100000"/>
              </a:lnSpc>
            </a:pPr>
            <a:r>
              <a:rPr lang="en-AU" sz="1050" b="1" dirty="0"/>
              <a:t>Crime</a:t>
            </a:r>
            <a:endParaRPr lang="en-AU" sz="1050" dirty="0"/>
          </a:p>
          <a:p>
            <a:pPr lvl="1">
              <a:lnSpc>
                <a:spcPct val="100000"/>
              </a:lnSpc>
            </a:pPr>
            <a:r>
              <a:rPr lang="en-AU" sz="1050" dirty="0"/>
              <a:t>Assaulting class: </a:t>
            </a:r>
            <a:r>
              <a:rPr lang="en-AU" sz="1050" b="1" dirty="0"/>
              <a:t>Low on average </a:t>
            </a:r>
          </a:p>
          <a:p>
            <a:pPr lvl="1">
              <a:lnSpc>
                <a:spcPct val="100000"/>
              </a:lnSpc>
            </a:pPr>
            <a:r>
              <a:rPr lang="en-AU" sz="1050" dirty="0"/>
              <a:t>The most frequent crimes are</a:t>
            </a:r>
            <a:r>
              <a:rPr lang="en-AU" sz="1050" b="1" dirty="0"/>
              <a:t> theft, burglary, break and entry, and robbery.</a:t>
            </a:r>
          </a:p>
          <a:p>
            <a:pPr lvl="1">
              <a:lnSpc>
                <a:spcPct val="100000"/>
              </a:lnSpc>
            </a:pPr>
            <a:r>
              <a:rPr lang="en-AU" sz="1050" dirty="0"/>
              <a:t>Crimes could induce assaulting action against person:  </a:t>
            </a:r>
            <a:r>
              <a:rPr lang="en-AU" sz="1050" b="1" dirty="0"/>
              <a:t>Low on average</a:t>
            </a:r>
          </a:p>
          <a:p>
            <a:pPr>
              <a:lnSpc>
                <a:spcPct val="100000"/>
              </a:lnSpc>
            </a:pPr>
            <a:r>
              <a:rPr lang="en-AU" sz="1050" b="1" dirty="0"/>
              <a:t>Rental</a:t>
            </a:r>
            <a:endParaRPr lang="en-AU" sz="1050" dirty="0"/>
          </a:p>
          <a:p>
            <a:pPr lvl="1">
              <a:lnSpc>
                <a:spcPct val="100000"/>
              </a:lnSpc>
            </a:pPr>
            <a:r>
              <a:rPr lang="en-AU" sz="1050" dirty="0"/>
              <a:t>Volume: </a:t>
            </a:r>
            <a:r>
              <a:rPr lang="en-AU" sz="1050" b="1" dirty="0"/>
              <a:t>Median to High</a:t>
            </a:r>
          </a:p>
          <a:p>
            <a:pPr lvl="1">
              <a:lnSpc>
                <a:spcPct val="100000"/>
              </a:lnSpc>
            </a:pPr>
            <a:r>
              <a:rPr lang="en-AU" sz="1050" dirty="0"/>
              <a:t>Median Price: </a:t>
            </a:r>
            <a:r>
              <a:rPr lang="en-AU" sz="1050" b="1" dirty="0"/>
              <a:t>Low to Median</a:t>
            </a:r>
          </a:p>
          <a:p>
            <a:pPr>
              <a:lnSpc>
                <a:spcPct val="100000"/>
              </a:lnSpc>
            </a:pPr>
            <a:r>
              <a:rPr lang="en-AU" sz="1050" b="1" dirty="0"/>
              <a:t>Venue</a:t>
            </a:r>
            <a:endParaRPr lang="en-AU" sz="1050" dirty="0"/>
          </a:p>
          <a:p>
            <a:pPr lvl="1">
              <a:lnSpc>
                <a:spcPct val="100000"/>
              </a:lnSpc>
            </a:pPr>
            <a:r>
              <a:rPr lang="en-AU" sz="1050" dirty="0"/>
              <a:t>Variety: </a:t>
            </a:r>
            <a:r>
              <a:rPr lang="en-AU" sz="1050" b="1" dirty="0"/>
              <a:t>Comprehensive</a:t>
            </a:r>
          </a:p>
          <a:p>
            <a:pPr lvl="1">
              <a:lnSpc>
                <a:spcPct val="100000"/>
              </a:lnSpc>
            </a:pPr>
            <a:r>
              <a:rPr lang="en-AU" sz="1050" dirty="0"/>
              <a:t>Volume: </a:t>
            </a:r>
            <a:r>
              <a:rPr lang="en-AU" sz="1050" b="1" dirty="0"/>
              <a:t>Median to High</a:t>
            </a:r>
          </a:p>
          <a:p>
            <a:pPr lvl="1">
              <a:lnSpc>
                <a:spcPct val="100000"/>
              </a:lnSpc>
            </a:pPr>
            <a:r>
              <a:rPr lang="en-AU" sz="1050" dirty="0"/>
              <a:t>Top three most popular venues : </a:t>
            </a:r>
            <a:r>
              <a:rPr lang="en-AU" sz="1050" b="1" dirty="0"/>
              <a:t>cafés, coffee shops, zoo exhibits. </a:t>
            </a:r>
            <a:endParaRPr lang="en-US" sz="700" dirty="0"/>
          </a:p>
        </p:txBody>
      </p:sp>
    </p:spTree>
    <p:extLst>
      <p:ext uri="{BB962C8B-B14F-4D97-AF65-F5344CB8AC3E}">
        <p14:creationId xmlns:p14="http://schemas.microsoft.com/office/powerpoint/2010/main" val="2351402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9" name="Rectangle 128">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857"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9DB13E-1C80-104D-8401-0EDDA14B178F}"/>
              </a:ext>
            </a:extLst>
          </p:cNvPr>
          <p:cNvSpPr>
            <a:spLocks noGrp="1"/>
          </p:cNvSpPr>
          <p:nvPr>
            <p:ph type="title"/>
          </p:nvPr>
        </p:nvSpPr>
        <p:spPr>
          <a:xfrm>
            <a:off x="5359510" y="978619"/>
            <a:ext cx="5991244" cy="1106424"/>
          </a:xfrm>
        </p:spPr>
        <p:txBody>
          <a:bodyPr>
            <a:normAutofit/>
          </a:bodyPr>
          <a:lstStyle/>
          <a:p>
            <a:r>
              <a:rPr lang="en-AU" sz="3200" dirty="0"/>
              <a:t>Cluster Profiles</a:t>
            </a:r>
            <a:br>
              <a:rPr lang="en-AU" sz="3200" dirty="0"/>
            </a:br>
            <a:r>
              <a:rPr lang="en-AU" sz="2400" b="0" dirty="0"/>
              <a:t>- Cluster 5</a:t>
            </a:r>
          </a:p>
        </p:txBody>
      </p:sp>
      <p:pic>
        <p:nvPicPr>
          <p:cNvPr id="5" name="Content Placeholder 4" descr="A picture containing person, outdoor, building, dark&#10;&#10;Description automatically generated">
            <a:extLst>
              <a:ext uri="{FF2B5EF4-FFF2-40B4-BE49-F238E27FC236}">
                <a16:creationId xmlns:a16="http://schemas.microsoft.com/office/drawing/2014/main" id="{9A5325F9-76BA-914E-8A71-04D8ABA6A419}"/>
              </a:ext>
            </a:extLst>
          </p:cNvPr>
          <p:cNvPicPr>
            <a:picLocks noChangeAspect="1"/>
          </p:cNvPicPr>
          <p:nvPr/>
        </p:nvPicPr>
        <p:blipFill rotWithShape="1">
          <a:blip r:embed="rId2"/>
          <a:srcRect l="56271" t="39975" r="8040" b="40229"/>
          <a:stretch/>
        </p:blipFill>
        <p:spPr>
          <a:xfrm>
            <a:off x="414528" y="1684140"/>
            <a:ext cx="4033647" cy="3351884"/>
          </a:xfrm>
          <a:prstGeom prst="rect">
            <a:avLst/>
          </a:prstGeom>
        </p:spPr>
      </p:pic>
      <p:sp>
        <p:nvSpPr>
          <p:cNvPr id="131" name="Rectangle 130">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9848"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859"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ontent Placeholder 8">
            <a:extLst>
              <a:ext uri="{FF2B5EF4-FFF2-40B4-BE49-F238E27FC236}">
                <a16:creationId xmlns:a16="http://schemas.microsoft.com/office/drawing/2014/main" id="{1AD6926C-884D-4E13-AED4-5C5014D936BF}"/>
              </a:ext>
            </a:extLst>
          </p:cNvPr>
          <p:cNvSpPr>
            <a:spLocks noGrp="1"/>
          </p:cNvSpPr>
          <p:nvPr>
            <p:ph idx="1"/>
          </p:nvPr>
        </p:nvSpPr>
        <p:spPr>
          <a:xfrm>
            <a:off x="5356861" y="2252870"/>
            <a:ext cx="5993892" cy="3885607"/>
          </a:xfrm>
        </p:spPr>
        <p:txBody>
          <a:bodyPr>
            <a:normAutofit/>
          </a:bodyPr>
          <a:lstStyle/>
          <a:p>
            <a:pPr marL="0" indent="0">
              <a:lnSpc>
                <a:spcPct val="100000"/>
              </a:lnSpc>
              <a:buNone/>
            </a:pPr>
            <a:r>
              <a:rPr lang="en-AU" sz="1050" dirty="0"/>
              <a:t>Profile: </a:t>
            </a:r>
          </a:p>
          <a:p>
            <a:pPr marL="0" indent="0">
              <a:lnSpc>
                <a:spcPct val="100000"/>
              </a:lnSpc>
              <a:buNone/>
            </a:pPr>
            <a:r>
              <a:rPr lang="en-AU" sz="1050" dirty="0"/>
              <a:t>This cluster contains suburbs that have the lowest numbers in both crime rates and rental prices on averages. </a:t>
            </a:r>
          </a:p>
          <a:p>
            <a:pPr marL="0" indent="0">
              <a:lnSpc>
                <a:spcPct val="100000"/>
              </a:lnSpc>
              <a:buNone/>
            </a:pPr>
            <a:r>
              <a:rPr lang="en-AU" sz="1050" b="1" dirty="0"/>
              <a:t>Commute</a:t>
            </a:r>
            <a:endParaRPr lang="en-AU" sz="1050" dirty="0"/>
          </a:p>
          <a:p>
            <a:pPr lvl="1">
              <a:lnSpc>
                <a:spcPct val="100000"/>
              </a:lnSpc>
            </a:pPr>
            <a:r>
              <a:rPr lang="en-AU" sz="1050" dirty="0"/>
              <a:t>Driving time: </a:t>
            </a:r>
            <a:r>
              <a:rPr lang="en-AU" sz="1050" b="1" dirty="0"/>
              <a:t>Close to 30mins</a:t>
            </a:r>
          </a:p>
          <a:p>
            <a:pPr lvl="1">
              <a:lnSpc>
                <a:spcPct val="100000"/>
              </a:lnSpc>
            </a:pPr>
            <a:r>
              <a:rPr lang="en-AU" sz="1050" dirty="0"/>
              <a:t>Public Transportation Accessibility : </a:t>
            </a:r>
            <a:r>
              <a:rPr lang="en-AU" sz="1050" b="1" dirty="0"/>
              <a:t>Inaccessible</a:t>
            </a:r>
          </a:p>
          <a:p>
            <a:pPr marL="0" indent="0">
              <a:lnSpc>
                <a:spcPct val="100000"/>
              </a:lnSpc>
              <a:buNone/>
            </a:pPr>
            <a:r>
              <a:rPr lang="en-AU" sz="1050" b="1" dirty="0"/>
              <a:t>Crime</a:t>
            </a:r>
            <a:endParaRPr lang="en-AU" sz="1050" dirty="0"/>
          </a:p>
          <a:p>
            <a:pPr lvl="1">
              <a:lnSpc>
                <a:spcPct val="100000"/>
              </a:lnSpc>
            </a:pPr>
            <a:r>
              <a:rPr lang="en-AU" sz="1050" dirty="0"/>
              <a:t>Assaulting class: </a:t>
            </a:r>
            <a:r>
              <a:rPr lang="en-AU" sz="1050" b="1" dirty="0"/>
              <a:t>Very low on average</a:t>
            </a:r>
          </a:p>
          <a:p>
            <a:pPr lvl="1">
              <a:lnSpc>
                <a:spcPct val="100000"/>
              </a:lnSpc>
            </a:pPr>
            <a:r>
              <a:rPr lang="en-AU" sz="1050" dirty="0"/>
              <a:t>Crimes could induce assaulting action against person:  </a:t>
            </a:r>
            <a:r>
              <a:rPr lang="en-AU" sz="1050" b="1" dirty="0"/>
              <a:t>Very low on average</a:t>
            </a:r>
          </a:p>
          <a:p>
            <a:pPr marL="0" indent="0">
              <a:lnSpc>
                <a:spcPct val="100000"/>
              </a:lnSpc>
              <a:buNone/>
            </a:pPr>
            <a:r>
              <a:rPr lang="en-AU" sz="1050" b="1" dirty="0"/>
              <a:t>Rental</a:t>
            </a:r>
            <a:endParaRPr lang="en-AU" sz="1050" dirty="0"/>
          </a:p>
          <a:p>
            <a:pPr lvl="1">
              <a:lnSpc>
                <a:spcPct val="100000"/>
              </a:lnSpc>
            </a:pPr>
            <a:r>
              <a:rPr lang="en-AU" sz="1050" dirty="0"/>
              <a:t>Volume: </a:t>
            </a:r>
            <a:r>
              <a:rPr lang="en-AU" sz="1050" b="1" dirty="0"/>
              <a:t>Low</a:t>
            </a:r>
          </a:p>
          <a:p>
            <a:pPr lvl="1">
              <a:lnSpc>
                <a:spcPct val="100000"/>
              </a:lnSpc>
            </a:pPr>
            <a:r>
              <a:rPr lang="en-AU" sz="1050" dirty="0"/>
              <a:t>Median Price: </a:t>
            </a:r>
            <a:r>
              <a:rPr lang="en-AU" sz="1050" b="1" dirty="0"/>
              <a:t>Low to Median</a:t>
            </a:r>
          </a:p>
          <a:p>
            <a:pPr marL="0" indent="0">
              <a:lnSpc>
                <a:spcPct val="100000"/>
              </a:lnSpc>
              <a:buNone/>
            </a:pPr>
            <a:r>
              <a:rPr lang="en-AU" sz="1050" b="1" dirty="0"/>
              <a:t>Venue</a:t>
            </a:r>
            <a:endParaRPr lang="en-AU" sz="1050" dirty="0"/>
          </a:p>
          <a:p>
            <a:pPr lvl="1">
              <a:lnSpc>
                <a:spcPct val="100000"/>
              </a:lnSpc>
            </a:pPr>
            <a:r>
              <a:rPr lang="en-AU" sz="1050" dirty="0"/>
              <a:t>Variety: </a:t>
            </a:r>
            <a:r>
              <a:rPr lang="en-AU" sz="1050" b="1" dirty="0"/>
              <a:t>Monotonous</a:t>
            </a:r>
          </a:p>
          <a:p>
            <a:pPr lvl="1">
              <a:lnSpc>
                <a:spcPct val="100000"/>
              </a:lnSpc>
            </a:pPr>
            <a:r>
              <a:rPr lang="en-AU" sz="1050" dirty="0"/>
              <a:t>Volume: </a:t>
            </a:r>
            <a:r>
              <a:rPr lang="en-AU" sz="1050" b="1" dirty="0"/>
              <a:t>Low</a:t>
            </a:r>
          </a:p>
          <a:p>
            <a:pPr lvl="1">
              <a:lnSpc>
                <a:spcPct val="100000"/>
              </a:lnSpc>
            </a:pPr>
            <a:r>
              <a:rPr lang="en-AU" sz="1050" dirty="0"/>
              <a:t>Top three most popular venues : </a:t>
            </a:r>
            <a:r>
              <a:rPr lang="en-AU" sz="1050" b="1" dirty="0"/>
              <a:t>cafés, pizza places, bakeries. </a:t>
            </a:r>
            <a:endParaRPr lang="en-US" sz="700" dirty="0"/>
          </a:p>
        </p:txBody>
      </p:sp>
    </p:spTree>
    <p:extLst>
      <p:ext uri="{BB962C8B-B14F-4D97-AF65-F5344CB8AC3E}">
        <p14:creationId xmlns:p14="http://schemas.microsoft.com/office/powerpoint/2010/main" val="1095077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9" name="Rectangle 128">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857"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9DB13E-1C80-104D-8401-0EDDA14B178F}"/>
              </a:ext>
            </a:extLst>
          </p:cNvPr>
          <p:cNvSpPr>
            <a:spLocks noGrp="1"/>
          </p:cNvSpPr>
          <p:nvPr>
            <p:ph type="title"/>
          </p:nvPr>
        </p:nvSpPr>
        <p:spPr>
          <a:xfrm>
            <a:off x="5359510" y="978619"/>
            <a:ext cx="5991244" cy="1106424"/>
          </a:xfrm>
        </p:spPr>
        <p:txBody>
          <a:bodyPr>
            <a:normAutofit/>
          </a:bodyPr>
          <a:lstStyle/>
          <a:p>
            <a:r>
              <a:rPr lang="en-AU" sz="3200" dirty="0"/>
              <a:t>Cluster Profiles</a:t>
            </a:r>
            <a:br>
              <a:rPr lang="en-AU" sz="3200" dirty="0"/>
            </a:br>
            <a:r>
              <a:rPr lang="en-AU" sz="2400" b="0" dirty="0"/>
              <a:t>- Cluster 6</a:t>
            </a:r>
          </a:p>
        </p:txBody>
      </p:sp>
      <p:pic>
        <p:nvPicPr>
          <p:cNvPr id="5" name="Content Placeholder 4" descr="A picture containing person, outdoor, building, dark&#10;&#10;Description automatically generated">
            <a:extLst>
              <a:ext uri="{FF2B5EF4-FFF2-40B4-BE49-F238E27FC236}">
                <a16:creationId xmlns:a16="http://schemas.microsoft.com/office/drawing/2014/main" id="{9A5325F9-76BA-914E-8A71-04D8ABA6A419}"/>
              </a:ext>
            </a:extLst>
          </p:cNvPr>
          <p:cNvPicPr>
            <a:picLocks noChangeAspect="1"/>
          </p:cNvPicPr>
          <p:nvPr/>
        </p:nvPicPr>
        <p:blipFill rotWithShape="1">
          <a:blip r:embed="rId2"/>
          <a:srcRect l="10209" t="59946" r="54102" b="20258"/>
          <a:stretch/>
        </p:blipFill>
        <p:spPr>
          <a:xfrm>
            <a:off x="414528" y="1684140"/>
            <a:ext cx="4033647" cy="3351884"/>
          </a:xfrm>
          <a:prstGeom prst="rect">
            <a:avLst/>
          </a:prstGeom>
        </p:spPr>
      </p:pic>
      <p:sp>
        <p:nvSpPr>
          <p:cNvPr id="131" name="Rectangle 130">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9848"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859"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ontent Placeholder 8">
            <a:extLst>
              <a:ext uri="{FF2B5EF4-FFF2-40B4-BE49-F238E27FC236}">
                <a16:creationId xmlns:a16="http://schemas.microsoft.com/office/drawing/2014/main" id="{1AD6926C-884D-4E13-AED4-5C5014D936BF}"/>
              </a:ext>
            </a:extLst>
          </p:cNvPr>
          <p:cNvSpPr>
            <a:spLocks noGrp="1"/>
          </p:cNvSpPr>
          <p:nvPr>
            <p:ph idx="1"/>
          </p:nvPr>
        </p:nvSpPr>
        <p:spPr>
          <a:xfrm>
            <a:off x="5356861" y="2252870"/>
            <a:ext cx="5993892" cy="3885607"/>
          </a:xfrm>
        </p:spPr>
        <p:txBody>
          <a:bodyPr>
            <a:normAutofit/>
          </a:bodyPr>
          <a:lstStyle/>
          <a:p>
            <a:pPr marL="0" indent="0">
              <a:lnSpc>
                <a:spcPct val="100000"/>
              </a:lnSpc>
              <a:buNone/>
            </a:pPr>
            <a:r>
              <a:rPr lang="en-AU" sz="1050" dirty="0"/>
              <a:t>Profile: </a:t>
            </a:r>
          </a:p>
          <a:p>
            <a:pPr marL="0" indent="0">
              <a:lnSpc>
                <a:spcPct val="100000"/>
              </a:lnSpc>
              <a:buNone/>
            </a:pPr>
            <a:r>
              <a:rPr lang="en-AU" sz="1050" dirty="0"/>
              <a:t>This cluster contains suburbs that have the lowest numbers in both crime rates and rental prices on averages. </a:t>
            </a:r>
          </a:p>
          <a:p>
            <a:pPr marL="0" indent="0">
              <a:lnSpc>
                <a:spcPct val="100000"/>
              </a:lnSpc>
              <a:buNone/>
            </a:pPr>
            <a:r>
              <a:rPr lang="en-AU" sz="1050" b="1" dirty="0"/>
              <a:t>Commute</a:t>
            </a:r>
            <a:endParaRPr lang="en-AU" sz="1050" dirty="0"/>
          </a:p>
          <a:p>
            <a:pPr lvl="1">
              <a:lnSpc>
                <a:spcPct val="100000"/>
              </a:lnSpc>
            </a:pPr>
            <a:r>
              <a:rPr lang="en-AU" sz="1050" dirty="0"/>
              <a:t>Driving time: </a:t>
            </a:r>
            <a:r>
              <a:rPr lang="en-AU" sz="1050" b="1" dirty="0"/>
              <a:t>15~20mins</a:t>
            </a:r>
          </a:p>
          <a:p>
            <a:pPr lvl="1">
              <a:lnSpc>
                <a:spcPct val="100000"/>
              </a:lnSpc>
            </a:pPr>
            <a:r>
              <a:rPr lang="en-AU" sz="1050" dirty="0"/>
              <a:t>Public Transportation Accessibility : </a:t>
            </a:r>
            <a:r>
              <a:rPr lang="en-AU" sz="1050" b="1" dirty="0"/>
              <a:t>Moderate</a:t>
            </a:r>
          </a:p>
          <a:p>
            <a:pPr marL="0" indent="0">
              <a:lnSpc>
                <a:spcPct val="100000"/>
              </a:lnSpc>
              <a:buNone/>
            </a:pPr>
            <a:r>
              <a:rPr lang="en-AU" sz="1050" b="1" dirty="0"/>
              <a:t>Crime</a:t>
            </a:r>
            <a:endParaRPr lang="en-AU" sz="1050" dirty="0"/>
          </a:p>
          <a:p>
            <a:pPr lvl="1">
              <a:lnSpc>
                <a:spcPct val="100000"/>
              </a:lnSpc>
            </a:pPr>
            <a:r>
              <a:rPr lang="en-AU" sz="1050" dirty="0"/>
              <a:t>Assaulting class: </a:t>
            </a:r>
            <a:r>
              <a:rPr lang="en-AU" sz="1050" b="1" dirty="0"/>
              <a:t>Lowest on average</a:t>
            </a:r>
          </a:p>
          <a:p>
            <a:pPr lvl="1">
              <a:lnSpc>
                <a:spcPct val="100000"/>
              </a:lnSpc>
            </a:pPr>
            <a:r>
              <a:rPr lang="en-AU" sz="1050" dirty="0"/>
              <a:t>Crimes could induce assaulting action against person:  </a:t>
            </a:r>
            <a:r>
              <a:rPr lang="en-AU" sz="1050" b="1" dirty="0"/>
              <a:t>Lowest on average</a:t>
            </a:r>
          </a:p>
          <a:p>
            <a:pPr marL="0" indent="0">
              <a:lnSpc>
                <a:spcPct val="100000"/>
              </a:lnSpc>
              <a:buNone/>
            </a:pPr>
            <a:r>
              <a:rPr lang="en-AU" sz="1050" b="1" dirty="0"/>
              <a:t>Rental</a:t>
            </a:r>
            <a:endParaRPr lang="en-AU" sz="1050" dirty="0"/>
          </a:p>
          <a:p>
            <a:pPr lvl="1">
              <a:lnSpc>
                <a:spcPct val="100000"/>
              </a:lnSpc>
            </a:pPr>
            <a:r>
              <a:rPr lang="en-AU" sz="1050" dirty="0"/>
              <a:t>Volume: </a:t>
            </a:r>
            <a:r>
              <a:rPr lang="en-AU" sz="1050" b="1" dirty="0"/>
              <a:t>Low</a:t>
            </a:r>
          </a:p>
          <a:p>
            <a:pPr lvl="1">
              <a:lnSpc>
                <a:spcPct val="100000"/>
              </a:lnSpc>
            </a:pPr>
            <a:r>
              <a:rPr lang="en-AU" sz="1050" dirty="0"/>
              <a:t>Median Price: </a:t>
            </a:r>
            <a:r>
              <a:rPr lang="en-AU" sz="1050" b="1" dirty="0"/>
              <a:t>Lowest</a:t>
            </a:r>
          </a:p>
          <a:p>
            <a:pPr marL="0" indent="0">
              <a:lnSpc>
                <a:spcPct val="100000"/>
              </a:lnSpc>
              <a:buNone/>
            </a:pPr>
            <a:r>
              <a:rPr lang="en-AU" sz="1050" b="1" dirty="0"/>
              <a:t>Venue</a:t>
            </a:r>
            <a:endParaRPr lang="en-AU" sz="1050" dirty="0"/>
          </a:p>
          <a:p>
            <a:pPr lvl="1">
              <a:lnSpc>
                <a:spcPct val="100000"/>
              </a:lnSpc>
            </a:pPr>
            <a:r>
              <a:rPr lang="en-AU" sz="1050" dirty="0"/>
              <a:t>Variety: </a:t>
            </a:r>
            <a:r>
              <a:rPr lang="en-AU" sz="1050" b="1" dirty="0"/>
              <a:t>Limited to Moderate</a:t>
            </a:r>
          </a:p>
          <a:p>
            <a:pPr lvl="1">
              <a:lnSpc>
                <a:spcPct val="100000"/>
              </a:lnSpc>
            </a:pPr>
            <a:r>
              <a:rPr lang="en-AU" sz="1050" dirty="0"/>
              <a:t>Volume: </a:t>
            </a:r>
            <a:r>
              <a:rPr lang="en-AU" sz="1050" b="1" dirty="0"/>
              <a:t>Low</a:t>
            </a:r>
          </a:p>
          <a:p>
            <a:pPr lvl="1">
              <a:lnSpc>
                <a:spcPct val="100000"/>
              </a:lnSpc>
            </a:pPr>
            <a:r>
              <a:rPr lang="en-AU" sz="1050" dirty="0"/>
              <a:t>Top three most popular venues : </a:t>
            </a:r>
            <a:r>
              <a:rPr lang="en-AU" sz="1050" b="1" dirty="0"/>
              <a:t>cafés, fast food restaurants, and bakeries. </a:t>
            </a:r>
            <a:endParaRPr lang="en-US" sz="700" dirty="0"/>
          </a:p>
        </p:txBody>
      </p:sp>
    </p:spTree>
    <p:extLst>
      <p:ext uri="{BB962C8B-B14F-4D97-AF65-F5344CB8AC3E}">
        <p14:creationId xmlns:p14="http://schemas.microsoft.com/office/powerpoint/2010/main" val="3039300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9" name="Rectangle 128">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857"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9DB13E-1C80-104D-8401-0EDDA14B178F}"/>
              </a:ext>
            </a:extLst>
          </p:cNvPr>
          <p:cNvSpPr>
            <a:spLocks noGrp="1"/>
          </p:cNvSpPr>
          <p:nvPr>
            <p:ph type="title"/>
          </p:nvPr>
        </p:nvSpPr>
        <p:spPr>
          <a:xfrm>
            <a:off x="5359510" y="978619"/>
            <a:ext cx="5991244" cy="1106424"/>
          </a:xfrm>
        </p:spPr>
        <p:txBody>
          <a:bodyPr>
            <a:normAutofit/>
          </a:bodyPr>
          <a:lstStyle/>
          <a:p>
            <a:r>
              <a:rPr lang="en-AU" sz="3200" dirty="0"/>
              <a:t>Cluster Profiles</a:t>
            </a:r>
            <a:br>
              <a:rPr lang="en-AU" sz="3200" dirty="0"/>
            </a:br>
            <a:r>
              <a:rPr lang="en-AU" sz="2400" b="0" dirty="0"/>
              <a:t>- Cluster 7</a:t>
            </a:r>
          </a:p>
        </p:txBody>
      </p:sp>
      <p:pic>
        <p:nvPicPr>
          <p:cNvPr id="5" name="Content Placeholder 4" descr="A picture containing person, outdoor, building, dark&#10;&#10;Description automatically generated">
            <a:extLst>
              <a:ext uri="{FF2B5EF4-FFF2-40B4-BE49-F238E27FC236}">
                <a16:creationId xmlns:a16="http://schemas.microsoft.com/office/drawing/2014/main" id="{9A5325F9-76BA-914E-8A71-04D8ABA6A419}"/>
              </a:ext>
            </a:extLst>
          </p:cNvPr>
          <p:cNvPicPr>
            <a:picLocks noChangeAspect="1"/>
          </p:cNvPicPr>
          <p:nvPr/>
        </p:nvPicPr>
        <p:blipFill rotWithShape="1">
          <a:blip r:embed="rId2"/>
          <a:srcRect l="57607" t="59946" r="6704" b="20038"/>
          <a:stretch/>
        </p:blipFill>
        <p:spPr>
          <a:xfrm>
            <a:off x="414528" y="1684140"/>
            <a:ext cx="4033647" cy="3389136"/>
          </a:xfrm>
          <a:prstGeom prst="rect">
            <a:avLst/>
          </a:prstGeom>
        </p:spPr>
      </p:pic>
      <p:sp>
        <p:nvSpPr>
          <p:cNvPr id="131" name="Rectangle 130">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9848"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859"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ontent Placeholder 8">
            <a:extLst>
              <a:ext uri="{FF2B5EF4-FFF2-40B4-BE49-F238E27FC236}">
                <a16:creationId xmlns:a16="http://schemas.microsoft.com/office/drawing/2014/main" id="{1AD6926C-884D-4E13-AED4-5C5014D936BF}"/>
              </a:ext>
            </a:extLst>
          </p:cNvPr>
          <p:cNvSpPr>
            <a:spLocks noGrp="1"/>
          </p:cNvSpPr>
          <p:nvPr>
            <p:ph idx="1"/>
          </p:nvPr>
        </p:nvSpPr>
        <p:spPr>
          <a:xfrm>
            <a:off x="5356861" y="2252870"/>
            <a:ext cx="5993892" cy="3885607"/>
          </a:xfrm>
        </p:spPr>
        <p:txBody>
          <a:bodyPr>
            <a:normAutofit fontScale="92500" lnSpcReduction="10000"/>
          </a:bodyPr>
          <a:lstStyle/>
          <a:p>
            <a:pPr marL="0" indent="0">
              <a:lnSpc>
                <a:spcPct val="100000"/>
              </a:lnSpc>
              <a:buNone/>
            </a:pPr>
            <a:r>
              <a:rPr lang="en-AU" sz="1050" dirty="0"/>
              <a:t>Profile: </a:t>
            </a:r>
          </a:p>
          <a:p>
            <a:pPr marL="0" indent="0">
              <a:lnSpc>
                <a:spcPct val="100000"/>
              </a:lnSpc>
              <a:buNone/>
            </a:pPr>
            <a:r>
              <a:rPr lang="en-AU" sz="1050" dirty="0"/>
              <a:t>The character of this cluster is the high crime rate in conjunction with a high average rental price.</a:t>
            </a:r>
          </a:p>
          <a:p>
            <a:pPr marL="0" indent="0">
              <a:lnSpc>
                <a:spcPct val="100000"/>
              </a:lnSpc>
              <a:buNone/>
            </a:pPr>
            <a:r>
              <a:rPr lang="en-AU" sz="1050" b="1" dirty="0"/>
              <a:t>Commute</a:t>
            </a:r>
            <a:endParaRPr lang="en-AU" sz="1050" dirty="0"/>
          </a:p>
          <a:p>
            <a:pPr lvl="1">
              <a:lnSpc>
                <a:spcPct val="100000"/>
              </a:lnSpc>
            </a:pPr>
            <a:r>
              <a:rPr lang="en-AU" sz="1050" dirty="0"/>
              <a:t>Driving time: </a:t>
            </a:r>
            <a:r>
              <a:rPr lang="en-AU" sz="1050" b="1" dirty="0"/>
              <a:t>15~20mins</a:t>
            </a:r>
          </a:p>
          <a:p>
            <a:pPr lvl="1">
              <a:lnSpc>
                <a:spcPct val="100000"/>
              </a:lnSpc>
            </a:pPr>
            <a:r>
              <a:rPr lang="en-AU" sz="1050" dirty="0"/>
              <a:t>Public Transportation Accessibility : </a:t>
            </a:r>
            <a:r>
              <a:rPr lang="en-AU" sz="1050" b="1" dirty="0"/>
              <a:t>Moderate</a:t>
            </a:r>
          </a:p>
          <a:p>
            <a:pPr>
              <a:lnSpc>
                <a:spcPct val="100000"/>
              </a:lnSpc>
            </a:pPr>
            <a:r>
              <a:rPr lang="en-AU" sz="1050" b="1" dirty="0"/>
              <a:t>Crime</a:t>
            </a:r>
            <a:endParaRPr lang="en-AU" sz="1050" dirty="0"/>
          </a:p>
          <a:p>
            <a:pPr lvl="1">
              <a:lnSpc>
                <a:spcPct val="100000"/>
              </a:lnSpc>
            </a:pPr>
            <a:r>
              <a:rPr lang="en-AU" sz="1050" dirty="0"/>
              <a:t>Assaulting class: </a:t>
            </a:r>
            <a:r>
              <a:rPr lang="en-AU" sz="1050" b="1" dirty="0"/>
              <a:t>Low to Moderate</a:t>
            </a:r>
          </a:p>
          <a:p>
            <a:pPr lvl="1">
              <a:lnSpc>
                <a:spcPct val="100000"/>
              </a:lnSpc>
            </a:pPr>
            <a:r>
              <a:rPr lang="en-AU" sz="1050" b="1" dirty="0"/>
              <a:t>Stalking, harassment, and threatening behaviour </a:t>
            </a:r>
            <a:r>
              <a:rPr lang="en-AU" sz="1050" dirty="0"/>
              <a:t>is significant</a:t>
            </a:r>
          </a:p>
          <a:p>
            <a:pPr lvl="1">
              <a:lnSpc>
                <a:spcPct val="100000"/>
              </a:lnSpc>
            </a:pPr>
            <a:r>
              <a:rPr lang="en-AU" sz="1050" b="1" dirty="0"/>
              <a:t>Burglary, and break and entry</a:t>
            </a:r>
            <a:r>
              <a:rPr lang="en-AU" sz="1050" dirty="0"/>
              <a:t> is relatively high</a:t>
            </a:r>
          </a:p>
          <a:p>
            <a:pPr lvl="1">
              <a:lnSpc>
                <a:spcPct val="100000"/>
              </a:lnSpc>
            </a:pPr>
            <a:r>
              <a:rPr lang="en-AU" sz="1050" dirty="0"/>
              <a:t>Crimes could induce assaulting action against person:  </a:t>
            </a:r>
            <a:r>
              <a:rPr lang="en-AU" sz="1050" b="1" dirty="0"/>
              <a:t>Moderate on average</a:t>
            </a:r>
          </a:p>
          <a:p>
            <a:pPr>
              <a:lnSpc>
                <a:spcPct val="100000"/>
              </a:lnSpc>
            </a:pPr>
            <a:r>
              <a:rPr lang="en-AU" sz="1050" b="1" dirty="0"/>
              <a:t>Rental</a:t>
            </a:r>
            <a:endParaRPr lang="en-AU" sz="1050" dirty="0"/>
          </a:p>
          <a:p>
            <a:pPr lvl="1">
              <a:lnSpc>
                <a:spcPct val="100000"/>
              </a:lnSpc>
            </a:pPr>
            <a:r>
              <a:rPr lang="en-AU" sz="1050" dirty="0"/>
              <a:t>Volume: </a:t>
            </a:r>
            <a:r>
              <a:rPr lang="en-AU" sz="1050" b="1" dirty="0"/>
              <a:t>Low to Median</a:t>
            </a:r>
          </a:p>
          <a:p>
            <a:pPr lvl="1">
              <a:lnSpc>
                <a:spcPct val="100000"/>
              </a:lnSpc>
            </a:pPr>
            <a:r>
              <a:rPr lang="en-AU" sz="1050" dirty="0"/>
              <a:t>Median Price: </a:t>
            </a:r>
            <a:r>
              <a:rPr lang="en-AU" sz="1050" b="1" dirty="0"/>
              <a:t>Moderate to High</a:t>
            </a:r>
          </a:p>
          <a:p>
            <a:pPr>
              <a:lnSpc>
                <a:spcPct val="100000"/>
              </a:lnSpc>
            </a:pPr>
            <a:r>
              <a:rPr lang="en-AU" sz="1050" b="1" dirty="0"/>
              <a:t>Venue</a:t>
            </a:r>
            <a:endParaRPr lang="en-AU" sz="1050" dirty="0"/>
          </a:p>
          <a:p>
            <a:pPr lvl="1">
              <a:lnSpc>
                <a:spcPct val="100000"/>
              </a:lnSpc>
            </a:pPr>
            <a:r>
              <a:rPr lang="en-AU" sz="1050" dirty="0"/>
              <a:t>Variety: </a:t>
            </a:r>
            <a:r>
              <a:rPr lang="en-AU" sz="1050" b="1" dirty="0"/>
              <a:t>Moderate</a:t>
            </a:r>
          </a:p>
          <a:p>
            <a:pPr lvl="1">
              <a:lnSpc>
                <a:spcPct val="100000"/>
              </a:lnSpc>
            </a:pPr>
            <a:r>
              <a:rPr lang="en-AU" sz="1050" dirty="0"/>
              <a:t>Volume: </a:t>
            </a:r>
            <a:r>
              <a:rPr lang="en-AU" sz="1050" b="1" dirty="0"/>
              <a:t>Low</a:t>
            </a:r>
          </a:p>
          <a:p>
            <a:pPr lvl="1">
              <a:lnSpc>
                <a:spcPct val="100000"/>
              </a:lnSpc>
            </a:pPr>
            <a:r>
              <a:rPr lang="en-AU" sz="1050" dirty="0"/>
              <a:t>Top three most popular venues : </a:t>
            </a:r>
            <a:r>
              <a:rPr lang="en-AU" sz="1050" b="1" dirty="0"/>
              <a:t>cafés, convenience stores, and Italian restaurants. </a:t>
            </a:r>
            <a:endParaRPr lang="en-US" sz="700" dirty="0"/>
          </a:p>
        </p:txBody>
      </p:sp>
    </p:spTree>
    <p:extLst>
      <p:ext uri="{BB962C8B-B14F-4D97-AF65-F5344CB8AC3E}">
        <p14:creationId xmlns:p14="http://schemas.microsoft.com/office/powerpoint/2010/main" val="1556014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9" name="Rectangle 128">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857"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9DB13E-1C80-104D-8401-0EDDA14B178F}"/>
              </a:ext>
            </a:extLst>
          </p:cNvPr>
          <p:cNvSpPr>
            <a:spLocks noGrp="1"/>
          </p:cNvSpPr>
          <p:nvPr>
            <p:ph type="title"/>
          </p:nvPr>
        </p:nvSpPr>
        <p:spPr>
          <a:xfrm>
            <a:off x="5359510" y="978619"/>
            <a:ext cx="5991244" cy="1106424"/>
          </a:xfrm>
        </p:spPr>
        <p:txBody>
          <a:bodyPr>
            <a:normAutofit/>
          </a:bodyPr>
          <a:lstStyle/>
          <a:p>
            <a:r>
              <a:rPr lang="en-AU" sz="3200" dirty="0"/>
              <a:t>Cluster Profiles</a:t>
            </a:r>
            <a:br>
              <a:rPr lang="en-AU" sz="3200" dirty="0"/>
            </a:br>
            <a:r>
              <a:rPr lang="en-AU" sz="2400" b="0" dirty="0"/>
              <a:t>- Cluster 8</a:t>
            </a:r>
          </a:p>
        </p:txBody>
      </p:sp>
      <p:pic>
        <p:nvPicPr>
          <p:cNvPr id="5" name="Content Placeholder 4" descr="A picture containing person, outdoor, building, dark&#10;&#10;Description automatically generated">
            <a:extLst>
              <a:ext uri="{FF2B5EF4-FFF2-40B4-BE49-F238E27FC236}">
                <a16:creationId xmlns:a16="http://schemas.microsoft.com/office/drawing/2014/main" id="{9A5325F9-76BA-914E-8A71-04D8ABA6A419}"/>
              </a:ext>
            </a:extLst>
          </p:cNvPr>
          <p:cNvPicPr>
            <a:picLocks noChangeAspect="1"/>
          </p:cNvPicPr>
          <p:nvPr/>
        </p:nvPicPr>
        <p:blipFill rotWithShape="1">
          <a:blip r:embed="rId2"/>
          <a:srcRect l="9925" t="79716" r="54386" b="268"/>
          <a:stretch/>
        </p:blipFill>
        <p:spPr>
          <a:xfrm>
            <a:off x="414528" y="1684140"/>
            <a:ext cx="4033647" cy="3389136"/>
          </a:xfrm>
          <a:prstGeom prst="rect">
            <a:avLst/>
          </a:prstGeom>
        </p:spPr>
      </p:pic>
      <p:sp>
        <p:nvSpPr>
          <p:cNvPr id="131" name="Rectangle 130">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9848"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859"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ontent Placeholder 8">
            <a:extLst>
              <a:ext uri="{FF2B5EF4-FFF2-40B4-BE49-F238E27FC236}">
                <a16:creationId xmlns:a16="http://schemas.microsoft.com/office/drawing/2014/main" id="{1AD6926C-884D-4E13-AED4-5C5014D936BF}"/>
              </a:ext>
            </a:extLst>
          </p:cNvPr>
          <p:cNvSpPr>
            <a:spLocks noGrp="1"/>
          </p:cNvSpPr>
          <p:nvPr>
            <p:ph idx="1"/>
          </p:nvPr>
        </p:nvSpPr>
        <p:spPr>
          <a:xfrm>
            <a:off x="5356861" y="2252870"/>
            <a:ext cx="5993892" cy="3885607"/>
          </a:xfrm>
        </p:spPr>
        <p:txBody>
          <a:bodyPr>
            <a:normAutofit lnSpcReduction="10000"/>
          </a:bodyPr>
          <a:lstStyle/>
          <a:p>
            <a:pPr marL="0" indent="0">
              <a:lnSpc>
                <a:spcPct val="100000"/>
              </a:lnSpc>
              <a:buNone/>
            </a:pPr>
            <a:r>
              <a:rPr lang="en-AU" sz="1050" dirty="0"/>
              <a:t>Profile: </a:t>
            </a:r>
          </a:p>
          <a:p>
            <a:pPr marL="0" indent="0">
              <a:lnSpc>
                <a:spcPct val="100000"/>
              </a:lnSpc>
              <a:buNone/>
            </a:pPr>
            <a:r>
              <a:rPr lang="en-AU" sz="1050" dirty="0"/>
              <a:t>This cluster consists of suburbs possessing extremely high average rental prices with the best-ranking accessibility to public transportation.</a:t>
            </a:r>
          </a:p>
          <a:p>
            <a:pPr marL="0" indent="0">
              <a:lnSpc>
                <a:spcPct val="100000"/>
              </a:lnSpc>
              <a:buNone/>
            </a:pPr>
            <a:r>
              <a:rPr lang="en-AU" sz="1050" b="1" dirty="0"/>
              <a:t>Commute</a:t>
            </a:r>
            <a:endParaRPr lang="en-AU" sz="1050" dirty="0"/>
          </a:p>
          <a:p>
            <a:pPr lvl="1">
              <a:lnSpc>
                <a:spcPct val="100000"/>
              </a:lnSpc>
            </a:pPr>
            <a:r>
              <a:rPr lang="en-AU" sz="1050" dirty="0"/>
              <a:t>Driving time: </a:t>
            </a:r>
            <a:r>
              <a:rPr lang="en-AU" sz="1050" b="1" dirty="0"/>
              <a:t>15~20mins</a:t>
            </a:r>
          </a:p>
          <a:p>
            <a:pPr lvl="1">
              <a:lnSpc>
                <a:spcPct val="100000"/>
              </a:lnSpc>
            </a:pPr>
            <a:r>
              <a:rPr lang="en-AU" sz="1050" dirty="0"/>
              <a:t>Public Transportation Accessibility : </a:t>
            </a:r>
            <a:r>
              <a:rPr lang="en-AU" sz="1050" b="1" dirty="0"/>
              <a:t>The Most Convenient</a:t>
            </a:r>
          </a:p>
          <a:p>
            <a:pPr>
              <a:lnSpc>
                <a:spcPct val="100000"/>
              </a:lnSpc>
            </a:pPr>
            <a:r>
              <a:rPr lang="en-AU" sz="1050" b="1" dirty="0"/>
              <a:t>Crime</a:t>
            </a:r>
            <a:endParaRPr lang="en-AU" sz="1050" dirty="0"/>
          </a:p>
          <a:p>
            <a:pPr lvl="1">
              <a:lnSpc>
                <a:spcPct val="100000"/>
              </a:lnSpc>
            </a:pPr>
            <a:r>
              <a:rPr lang="en-AU" sz="1050" dirty="0"/>
              <a:t>Assaulting class: </a:t>
            </a:r>
            <a:r>
              <a:rPr lang="en-AU" sz="1050" b="1" dirty="0"/>
              <a:t>Low on average </a:t>
            </a:r>
          </a:p>
          <a:p>
            <a:pPr lvl="1">
              <a:lnSpc>
                <a:spcPct val="100000"/>
              </a:lnSpc>
            </a:pPr>
            <a:r>
              <a:rPr lang="en-AU" sz="1050" dirty="0"/>
              <a:t>Criminal activities are </a:t>
            </a:r>
            <a:r>
              <a:rPr lang="en-AU" sz="1050" b="1" dirty="0"/>
              <a:t>evenly distributed </a:t>
            </a:r>
            <a:r>
              <a:rPr lang="en-AU" sz="1050" dirty="0"/>
              <a:t>across crime categories</a:t>
            </a:r>
          </a:p>
          <a:p>
            <a:pPr lvl="1">
              <a:lnSpc>
                <a:spcPct val="100000"/>
              </a:lnSpc>
            </a:pPr>
            <a:r>
              <a:rPr lang="en-AU" sz="1050" dirty="0"/>
              <a:t>Crimes could induce assaulting action against person:  </a:t>
            </a:r>
            <a:r>
              <a:rPr lang="en-AU" sz="1050" b="1" dirty="0"/>
              <a:t>Low on average</a:t>
            </a:r>
          </a:p>
          <a:p>
            <a:pPr>
              <a:lnSpc>
                <a:spcPct val="100000"/>
              </a:lnSpc>
            </a:pPr>
            <a:r>
              <a:rPr lang="en-AU" sz="1050" b="1" dirty="0"/>
              <a:t>Rental</a:t>
            </a:r>
            <a:endParaRPr lang="en-AU" sz="1050" dirty="0"/>
          </a:p>
          <a:p>
            <a:pPr lvl="1">
              <a:lnSpc>
                <a:spcPct val="100000"/>
              </a:lnSpc>
            </a:pPr>
            <a:r>
              <a:rPr lang="en-AU" sz="1050" dirty="0"/>
              <a:t>Volume: </a:t>
            </a:r>
            <a:r>
              <a:rPr lang="en-AU" sz="1050" b="1" dirty="0"/>
              <a:t>Low</a:t>
            </a:r>
          </a:p>
          <a:p>
            <a:pPr lvl="1">
              <a:lnSpc>
                <a:spcPct val="100000"/>
              </a:lnSpc>
            </a:pPr>
            <a:r>
              <a:rPr lang="en-AU" sz="1050" dirty="0"/>
              <a:t>Median Price: </a:t>
            </a:r>
            <a:r>
              <a:rPr lang="en-AU" sz="1050" b="1" dirty="0"/>
              <a:t>Highest</a:t>
            </a:r>
          </a:p>
          <a:p>
            <a:pPr>
              <a:lnSpc>
                <a:spcPct val="100000"/>
              </a:lnSpc>
            </a:pPr>
            <a:r>
              <a:rPr lang="en-AU" sz="1050" b="1" dirty="0"/>
              <a:t>Venue</a:t>
            </a:r>
            <a:endParaRPr lang="en-AU" sz="1050" dirty="0"/>
          </a:p>
          <a:p>
            <a:pPr lvl="1">
              <a:lnSpc>
                <a:spcPct val="100000"/>
              </a:lnSpc>
            </a:pPr>
            <a:r>
              <a:rPr lang="en-AU" sz="1050" dirty="0"/>
              <a:t>Variety: </a:t>
            </a:r>
            <a:r>
              <a:rPr lang="en-AU" sz="1050" b="1" dirty="0"/>
              <a:t>Comprehensive</a:t>
            </a:r>
          </a:p>
          <a:p>
            <a:pPr lvl="1">
              <a:lnSpc>
                <a:spcPct val="100000"/>
              </a:lnSpc>
            </a:pPr>
            <a:r>
              <a:rPr lang="en-AU" sz="1050" dirty="0"/>
              <a:t>Volume: </a:t>
            </a:r>
            <a:r>
              <a:rPr lang="en-AU" sz="1050" b="1" dirty="0"/>
              <a:t>Median</a:t>
            </a:r>
          </a:p>
          <a:p>
            <a:pPr lvl="1">
              <a:lnSpc>
                <a:spcPct val="100000"/>
              </a:lnSpc>
            </a:pPr>
            <a:r>
              <a:rPr lang="en-AU" sz="1050" dirty="0"/>
              <a:t>Top three most popular venues : </a:t>
            </a:r>
            <a:r>
              <a:rPr lang="en-AU" sz="1050" b="1" dirty="0"/>
              <a:t>cafés, grocery stores, and bakeries. </a:t>
            </a:r>
            <a:endParaRPr lang="en-US" sz="700" dirty="0"/>
          </a:p>
        </p:txBody>
      </p:sp>
    </p:spTree>
    <p:extLst>
      <p:ext uri="{BB962C8B-B14F-4D97-AF65-F5344CB8AC3E}">
        <p14:creationId xmlns:p14="http://schemas.microsoft.com/office/powerpoint/2010/main" val="6863150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7">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Freeform: Shape 29">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Freeform: Shape 31">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E5CEEC-3D45-AA40-AD7F-5199221BC41A}"/>
              </a:ext>
            </a:extLst>
          </p:cNvPr>
          <p:cNvSpPr>
            <a:spLocks noGrp="1"/>
          </p:cNvSpPr>
          <p:nvPr>
            <p:ph type="title"/>
          </p:nvPr>
        </p:nvSpPr>
        <p:spPr>
          <a:xfrm>
            <a:off x="371094" y="1161288"/>
            <a:ext cx="3438144" cy="1124712"/>
          </a:xfrm>
        </p:spPr>
        <p:txBody>
          <a:bodyPr anchor="b">
            <a:normAutofit/>
          </a:bodyPr>
          <a:lstStyle/>
          <a:p>
            <a:r>
              <a:rPr lang="en-AU" sz="2800"/>
              <a:t>Conclusion</a:t>
            </a:r>
          </a:p>
        </p:txBody>
      </p:sp>
      <p:sp>
        <p:nvSpPr>
          <p:cNvPr id="34" name="Rectangle 3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A0478E1-6FA0-A847-B032-30004F5C3492}"/>
              </a:ext>
            </a:extLst>
          </p:cNvPr>
          <p:cNvSpPr>
            <a:spLocks noGrp="1"/>
          </p:cNvSpPr>
          <p:nvPr>
            <p:ph idx="1"/>
          </p:nvPr>
        </p:nvSpPr>
        <p:spPr>
          <a:xfrm>
            <a:off x="371094" y="2718054"/>
            <a:ext cx="3438906" cy="3207258"/>
          </a:xfrm>
        </p:spPr>
        <p:txBody>
          <a:bodyPr anchor="t">
            <a:normAutofit/>
          </a:bodyPr>
          <a:lstStyle/>
          <a:p>
            <a:pPr marL="0" indent="0">
              <a:buNone/>
            </a:pPr>
            <a:r>
              <a:rPr lang="en-AU" sz="1700" dirty="0"/>
              <a:t>If the weights are evenly distributed across </a:t>
            </a:r>
            <a:r>
              <a:rPr lang="en-AU" sz="1700" b="1" dirty="0"/>
              <a:t>commute time</a:t>
            </a:r>
            <a:r>
              <a:rPr lang="en-AU" sz="1700" dirty="0"/>
              <a:t>, </a:t>
            </a:r>
            <a:r>
              <a:rPr lang="en-AU" sz="1700" b="1" dirty="0"/>
              <a:t>safety</a:t>
            </a:r>
            <a:r>
              <a:rPr lang="en-AU" sz="1700" dirty="0"/>
              <a:t>, </a:t>
            </a:r>
            <a:r>
              <a:rPr lang="en-AU" sz="1700" b="1" dirty="0"/>
              <a:t>rental status</a:t>
            </a:r>
            <a:r>
              <a:rPr lang="en-AU" sz="1700" dirty="0"/>
              <a:t>, and </a:t>
            </a:r>
            <a:r>
              <a:rPr lang="en-AU" sz="1700" b="1" dirty="0"/>
              <a:t>surrounding activities, </a:t>
            </a:r>
            <a:r>
              <a:rPr lang="en-AU" sz="1700" dirty="0"/>
              <a:t>it is recommended to search rental properties as the settlements for the coming overseas employees in the suburbs that obtained in </a:t>
            </a:r>
            <a:r>
              <a:rPr lang="en-AU" sz="1700" b="1" dirty="0"/>
              <a:t>Cluster 4</a:t>
            </a:r>
            <a:r>
              <a:rPr lang="en-AU" sz="1700" dirty="0"/>
              <a:t>. </a:t>
            </a:r>
          </a:p>
        </p:txBody>
      </p:sp>
      <p:pic>
        <p:nvPicPr>
          <p:cNvPr id="5" name="Picture 4" descr="Table&#10;&#10;Description automatically generated">
            <a:extLst>
              <a:ext uri="{FF2B5EF4-FFF2-40B4-BE49-F238E27FC236}">
                <a16:creationId xmlns:a16="http://schemas.microsoft.com/office/drawing/2014/main" id="{DA1F3BE9-3C8B-FD45-991C-89BA5AE96DC9}"/>
              </a:ext>
            </a:extLst>
          </p:cNvPr>
          <p:cNvPicPr>
            <a:picLocks noChangeAspect="1"/>
          </p:cNvPicPr>
          <p:nvPr/>
        </p:nvPicPr>
        <p:blipFill>
          <a:blip r:embed="rId2"/>
          <a:stretch>
            <a:fillRect/>
          </a:stretch>
        </p:blipFill>
        <p:spPr>
          <a:xfrm>
            <a:off x="5150103" y="843533"/>
            <a:ext cx="6419667" cy="5280175"/>
          </a:xfrm>
          <a:prstGeom prst="rect">
            <a:avLst/>
          </a:prstGeom>
        </p:spPr>
      </p:pic>
    </p:spTree>
    <p:extLst>
      <p:ext uri="{BB962C8B-B14F-4D97-AF65-F5344CB8AC3E}">
        <p14:creationId xmlns:p14="http://schemas.microsoft.com/office/powerpoint/2010/main" val="4044794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F873D9-3046-464A-B261-6832EC567FF7}"/>
              </a:ext>
            </a:extLst>
          </p:cNvPr>
          <p:cNvSpPr>
            <a:spLocks noGrp="1"/>
          </p:cNvSpPr>
          <p:nvPr>
            <p:ph type="title"/>
          </p:nvPr>
        </p:nvSpPr>
        <p:spPr>
          <a:xfrm>
            <a:off x="841248" y="251312"/>
            <a:ext cx="10506456" cy="1010264"/>
          </a:xfrm>
        </p:spPr>
        <p:txBody>
          <a:bodyPr anchor="ctr">
            <a:normAutofit/>
          </a:bodyPr>
          <a:lstStyle/>
          <a:p>
            <a:r>
              <a:rPr lang="en-AU" dirty="0"/>
              <a:t>Future Work</a:t>
            </a:r>
          </a:p>
        </p:txBody>
      </p:sp>
      <p:sp>
        <p:nvSpPr>
          <p:cNvPr id="11"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6B6074E-EF21-407D-8C74-E2323FEED7E4}"/>
              </a:ext>
            </a:extLst>
          </p:cNvPr>
          <p:cNvGraphicFramePr>
            <a:graphicFrameLocks noGrp="1"/>
          </p:cNvGraphicFramePr>
          <p:nvPr>
            <p:ph idx="1"/>
            <p:extLst>
              <p:ext uri="{D42A27DB-BD31-4B8C-83A1-F6EECF244321}">
                <p14:modId xmlns:p14="http://schemas.microsoft.com/office/powerpoint/2010/main" val="836113283"/>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1012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F0465-B269-514F-817E-39C101367291}"/>
              </a:ext>
            </a:extLst>
          </p:cNvPr>
          <p:cNvSpPr>
            <a:spLocks noGrp="1"/>
          </p:cNvSpPr>
          <p:nvPr>
            <p:ph type="title"/>
          </p:nvPr>
        </p:nvSpPr>
        <p:spPr/>
        <p:txBody>
          <a:bodyPr/>
          <a:lstStyle/>
          <a:p>
            <a:r>
              <a:rPr lang="en-AU" dirty="0"/>
              <a:t>Data acquisition and cleaning</a:t>
            </a:r>
          </a:p>
        </p:txBody>
      </p:sp>
      <p:graphicFrame>
        <p:nvGraphicFramePr>
          <p:cNvPr id="7" name="Content Placeholder 2">
            <a:extLst>
              <a:ext uri="{FF2B5EF4-FFF2-40B4-BE49-F238E27FC236}">
                <a16:creationId xmlns:a16="http://schemas.microsoft.com/office/drawing/2014/main" id="{E4634E0C-09ED-4945-B5F6-BA9FF9D86ADC}"/>
              </a:ext>
            </a:extLst>
          </p:cNvPr>
          <p:cNvGraphicFramePr>
            <a:graphicFrameLocks noGrp="1"/>
          </p:cNvGraphicFramePr>
          <p:nvPr>
            <p:ph idx="1"/>
            <p:extLst>
              <p:ext uri="{D42A27DB-BD31-4B8C-83A1-F6EECF244321}">
                <p14:modId xmlns:p14="http://schemas.microsoft.com/office/powerpoint/2010/main" val="197422640"/>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7372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6">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18">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Freeform: Shape 20">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B083C83-9E3B-8B48-9780-199637B43269}"/>
              </a:ext>
            </a:extLst>
          </p:cNvPr>
          <p:cNvSpPr>
            <a:spLocks noGrp="1"/>
          </p:cNvSpPr>
          <p:nvPr>
            <p:ph type="title"/>
          </p:nvPr>
        </p:nvSpPr>
        <p:spPr>
          <a:xfrm>
            <a:off x="621792" y="1161288"/>
            <a:ext cx="3602736" cy="4526280"/>
          </a:xfrm>
        </p:spPr>
        <p:txBody>
          <a:bodyPr>
            <a:normAutofit/>
          </a:bodyPr>
          <a:lstStyle/>
          <a:p>
            <a:r>
              <a:rPr lang="en-AU"/>
              <a:t>Data acquisition and cleaning</a:t>
            </a:r>
          </a:p>
        </p:txBody>
      </p:sp>
      <p:sp>
        <p:nvSpPr>
          <p:cNvPr id="23" name="Rectangle 22">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F29A8E50-CB3C-724F-9A1C-845070C087E2}"/>
              </a:ext>
            </a:extLst>
          </p:cNvPr>
          <p:cNvSpPr>
            <a:spLocks noGrp="1"/>
          </p:cNvSpPr>
          <p:nvPr>
            <p:ph idx="1"/>
          </p:nvPr>
        </p:nvSpPr>
        <p:spPr>
          <a:xfrm>
            <a:off x="5434149" y="932688"/>
            <a:ext cx="5916603" cy="4992624"/>
          </a:xfrm>
        </p:spPr>
        <p:txBody>
          <a:bodyPr anchor="ctr">
            <a:normAutofit/>
          </a:bodyPr>
          <a:lstStyle/>
          <a:p>
            <a:pPr marL="0" lvl="0" indent="0">
              <a:lnSpc>
                <a:spcPct val="100000"/>
              </a:lnSpc>
              <a:buNone/>
            </a:pPr>
            <a:r>
              <a:rPr lang="en-AU" sz="1400" dirty="0"/>
              <a:t>In this project, all data was collected from free and publicly available datasets </a:t>
            </a:r>
            <a:endParaRPr lang="en-AU" sz="1400" b="1" dirty="0"/>
          </a:p>
          <a:p>
            <a:pPr marL="0" indent="0">
              <a:lnSpc>
                <a:spcPct val="100000"/>
              </a:lnSpc>
              <a:buNone/>
            </a:pPr>
            <a:endParaRPr lang="en-AU" sz="1400" b="1" dirty="0"/>
          </a:p>
          <a:p>
            <a:pPr marL="0" indent="0">
              <a:lnSpc>
                <a:spcPct val="100000"/>
              </a:lnSpc>
              <a:buNone/>
            </a:pPr>
            <a:r>
              <a:rPr lang="en-AU" sz="1400" b="1" dirty="0"/>
              <a:t>Data sources</a:t>
            </a:r>
          </a:p>
          <a:p>
            <a:pPr lvl="0">
              <a:lnSpc>
                <a:spcPct val="100000"/>
              </a:lnSpc>
            </a:pPr>
            <a:r>
              <a:rPr lang="en-AU" sz="1400" dirty="0"/>
              <a:t>General information of suburbs in Metropolitan Melbourne (https://</a:t>
            </a:r>
            <a:r>
              <a:rPr lang="en-AU" sz="1400" dirty="0" err="1"/>
              <a:t>en.wikipedia.org</a:t>
            </a:r>
            <a:r>
              <a:rPr lang="en-AU" sz="1400" dirty="0"/>
              <a:t>/wiki/</a:t>
            </a:r>
            <a:r>
              <a:rPr lang="en-AU" sz="1400" dirty="0" err="1"/>
              <a:t>List_of_Melbourne_suburbs</a:t>
            </a:r>
            <a:r>
              <a:rPr lang="en-AU" sz="1400" dirty="0"/>
              <a:t>)</a:t>
            </a:r>
          </a:p>
          <a:p>
            <a:pPr lvl="0">
              <a:lnSpc>
                <a:spcPct val="100000"/>
              </a:lnSpc>
            </a:pPr>
            <a:r>
              <a:rPr lang="en-AU" sz="1400" dirty="0" err="1"/>
              <a:t>Nominatim</a:t>
            </a:r>
            <a:r>
              <a:rPr lang="en-AU" sz="1400" dirty="0"/>
              <a:t> API to extract geographical coordinates of each suburb (https://</a:t>
            </a:r>
            <a:r>
              <a:rPr lang="en-AU" sz="1400" dirty="0" err="1"/>
              <a:t>nominatim.org</a:t>
            </a:r>
            <a:r>
              <a:rPr lang="en-AU" sz="1400" dirty="0"/>
              <a:t>/release-docs/develop/</a:t>
            </a:r>
            <a:r>
              <a:rPr lang="en-AU" sz="1400" dirty="0" err="1"/>
              <a:t>api</a:t>
            </a:r>
            <a:r>
              <a:rPr lang="en-AU" sz="1400" dirty="0"/>
              <a:t>/Overview/)</a:t>
            </a:r>
          </a:p>
          <a:p>
            <a:pPr lvl="0">
              <a:lnSpc>
                <a:spcPct val="100000"/>
              </a:lnSpc>
            </a:pPr>
            <a:r>
              <a:rPr lang="en-AU" sz="1400" dirty="0"/>
              <a:t>Crime Statistics Agency Data Tables - Criminal Incidents (https://</a:t>
            </a:r>
            <a:r>
              <a:rPr lang="en-AU" sz="1400" dirty="0" err="1"/>
              <a:t>discover.data.vic.gov.au</a:t>
            </a:r>
            <a:r>
              <a:rPr lang="en-AU" sz="1400" dirty="0"/>
              <a:t>/dataset/crime-by-location-data-table)</a:t>
            </a:r>
          </a:p>
          <a:p>
            <a:pPr lvl="0">
              <a:lnSpc>
                <a:spcPct val="100000"/>
              </a:lnSpc>
            </a:pPr>
            <a:r>
              <a:rPr lang="en-AU" sz="1400" dirty="0"/>
              <a:t>Rental Report - Quarterly: Moving Annual Rents by Suburb (https://</a:t>
            </a:r>
            <a:r>
              <a:rPr lang="en-AU" sz="1400" dirty="0" err="1"/>
              <a:t>discover.data.vic.gov.au</a:t>
            </a:r>
            <a:r>
              <a:rPr lang="en-AU" sz="1400" dirty="0"/>
              <a:t>/dataset/rental-report-quarterly-moving-annual-rents-by-suburb)</a:t>
            </a:r>
          </a:p>
          <a:p>
            <a:pPr lvl="0">
              <a:lnSpc>
                <a:spcPct val="100000"/>
              </a:lnSpc>
            </a:pPr>
            <a:r>
              <a:rPr lang="en-AU" sz="1400" dirty="0"/>
              <a:t>Foursquare API to extract venues information (https://</a:t>
            </a:r>
            <a:r>
              <a:rPr lang="en-AU" sz="1400" dirty="0" err="1"/>
              <a:t>developer.foursquare.com</a:t>
            </a:r>
            <a:r>
              <a:rPr lang="en-AU" sz="1400" dirty="0"/>
              <a:t>/docs/places-</a:t>
            </a:r>
            <a:r>
              <a:rPr lang="en-AU" sz="1400" dirty="0" err="1"/>
              <a:t>api</a:t>
            </a:r>
            <a:r>
              <a:rPr lang="en-AU" sz="1400" dirty="0"/>
              <a:t>/)</a:t>
            </a:r>
          </a:p>
          <a:p>
            <a:pPr>
              <a:lnSpc>
                <a:spcPct val="100000"/>
              </a:lnSpc>
            </a:pPr>
            <a:endParaRPr lang="en-AU" sz="1400" dirty="0"/>
          </a:p>
        </p:txBody>
      </p:sp>
    </p:spTree>
    <p:extLst>
      <p:ext uri="{BB962C8B-B14F-4D97-AF65-F5344CB8AC3E}">
        <p14:creationId xmlns:p14="http://schemas.microsoft.com/office/powerpoint/2010/main" val="795596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4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Rectangle 5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63D5E0-FDD5-7F44-B171-93E886639F46}"/>
              </a:ext>
            </a:extLst>
          </p:cNvPr>
          <p:cNvSpPr>
            <a:spLocks noGrp="1"/>
          </p:cNvSpPr>
          <p:nvPr>
            <p:ph type="title"/>
          </p:nvPr>
        </p:nvSpPr>
        <p:spPr>
          <a:xfrm>
            <a:off x="1046746" y="586822"/>
            <a:ext cx="3537285" cy="1645920"/>
          </a:xfrm>
        </p:spPr>
        <p:txBody>
          <a:bodyPr vert="horz" lIns="91440" tIns="45720" rIns="91440" bIns="45720" rtlCol="0" anchor="ctr">
            <a:normAutofit/>
          </a:bodyPr>
          <a:lstStyle/>
          <a:p>
            <a:r>
              <a:rPr lang="en-US" sz="3200"/>
              <a:t>Data acquisition and cleaning</a:t>
            </a:r>
          </a:p>
        </p:txBody>
      </p:sp>
      <p:sp>
        <p:nvSpPr>
          <p:cNvPr id="59" name="Rectangle 5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Rectangle 5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B946B75-EFBB-2244-89B2-3E8EAE811D72}"/>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indent="-228600">
              <a:lnSpc>
                <a:spcPct val="110000"/>
              </a:lnSpc>
              <a:spcAft>
                <a:spcPts val="600"/>
              </a:spcAft>
              <a:buFont typeface="Arial" panose="020B0604020202020204" pitchFamily="34" charset="0"/>
              <a:buChar char="•"/>
            </a:pPr>
            <a:r>
              <a:rPr lang="en-US" dirty="0"/>
              <a:t>Duplicate, highly correlated features were removed</a:t>
            </a:r>
          </a:p>
        </p:txBody>
      </p:sp>
      <p:graphicFrame>
        <p:nvGraphicFramePr>
          <p:cNvPr id="4" name="Table 4">
            <a:extLst>
              <a:ext uri="{FF2B5EF4-FFF2-40B4-BE49-F238E27FC236}">
                <a16:creationId xmlns:a16="http://schemas.microsoft.com/office/drawing/2014/main" id="{678B4693-FF33-2C49-8F70-DDC18251FC9F}"/>
              </a:ext>
            </a:extLst>
          </p:cNvPr>
          <p:cNvGraphicFramePr>
            <a:graphicFrameLocks noGrp="1"/>
          </p:cNvGraphicFramePr>
          <p:nvPr>
            <p:ph idx="1"/>
            <p:extLst>
              <p:ext uri="{D42A27DB-BD31-4B8C-83A1-F6EECF244321}">
                <p14:modId xmlns:p14="http://schemas.microsoft.com/office/powerpoint/2010/main" val="2065455522"/>
              </p:ext>
            </p:extLst>
          </p:nvPr>
        </p:nvGraphicFramePr>
        <p:xfrm>
          <a:off x="557784" y="2857485"/>
          <a:ext cx="11164827" cy="3431752"/>
        </p:xfrm>
        <a:graphic>
          <a:graphicData uri="http://schemas.openxmlformats.org/drawingml/2006/table">
            <a:tbl>
              <a:tblPr firstRow="1" bandRow="1">
                <a:noFill/>
                <a:tableStyleId>{5C22544A-7EE6-4342-B048-85BDC9FD1C3A}</a:tableStyleId>
              </a:tblPr>
              <a:tblGrid>
                <a:gridCol w="2145368">
                  <a:extLst>
                    <a:ext uri="{9D8B030D-6E8A-4147-A177-3AD203B41FA5}">
                      <a16:colId xmlns:a16="http://schemas.microsoft.com/office/drawing/2014/main" val="894314947"/>
                    </a:ext>
                  </a:extLst>
                </a:gridCol>
                <a:gridCol w="2537793">
                  <a:extLst>
                    <a:ext uri="{9D8B030D-6E8A-4147-A177-3AD203B41FA5}">
                      <a16:colId xmlns:a16="http://schemas.microsoft.com/office/drawing/2014/main" val="1431674226"/>
                    </a:ext>
                  </a:extLst>
                </a:gridCol>
                <a:gridCol w="2168115">
                  <a:extLst>
                    <a:ext uri="{9D8B030D-6E8A-4147-A177-3AD203B41FA5}">
                      <a16:colId xmlns:a16="http://schemas.microsoft.com/office/drawing/2014/main" val="3841264006"/>
                    </a:ext>
                  </a:extLst>
                </a:gridCol>
                <a:gridCol w="2253377">
                  <a:extLst>
                    <a:ext uri="{9D8B030D-6E8A-4147-A177-3AD203B41FA5}">
                      <a16:colId xmlns:a16="http://schemas.microsoft.com/office/drawing/2014/main" val="1317637104"/>
                    </a:ext>
                  </a:extLst>
                </a:gridCol>
                <a:gridCol w="2060174">
                  <a:extLst>
                    <a:ext uri="{9D8B030D-6E8A-4147-A177-3AD203B41FA5}">
                      <a16:colId xmlns:a16="http://schemas.microsoft.com/office/drawing/2014/main" val="907937359"/>
                    </a:ext>
                  </a:extLst>
                </a:gridCol>
              </a:tblGrid>
              <a:tr h="615674">
                <a:tc>
                  <a:txBody>
                    <a:bodyPr/>
                    <a:lstStyle/>
                    <a:p>
                      <a:pPr algn="ctr"/>
                      <a:r>
                        <a:rPr lang="en-AU" sz="1800" b="0" cap="all" spc="150">
                          <a:solidFill>
                            <a:schemeClr val="lt1"/>
                          </a:solidFill>
                        </a:rPr>
                        <a:t>Dataset</a:t>
                      </a:r>
                      <a:endParaRPr lang="en-AU" sz="1800" b="0" cap="all" spc="150" dirty="0">
                        <a:solidFill>
                          <a:schemeClr val="lt1"/>
                        </a:solidFill>
                      </a:endParaRPr>
                    </a:p>
                  </a:txBody>
                  <a:tcPr marL="152974" marR="152974" marT="152974" marB="152974" anchor="ctr">
                    <a:lnL w="12700" cmpd="sng">
                      <a:noFill/>
                    </a:lnL>
                    <a:lnR w="12700" cmpd="sng">
                      <a:noFill/>
                    </a:lnR>
                    <a:lnT w="12700" cmpd="sng">
                      <a:noFill/>
                    </a:lnT>
                    <a:lnB w="38100" cmpd="sng">
                      <a:noFill/>
                    </a:lnB>
                    <a:solidFill>
                      <a:srgbClr val="505356"/>
                    </a:solidFill>
                  </a:tcPr>
                </a:tc>
                <a:tc>
                  <a:txBody>
                    <a:bodyPr/>
                    <a:lstStyle/>
                    <a:p>
                      <a:pPr algn="ctr"/>
                      <a:r>
                        <a:rPr lang="en-AU" sz="1800" b="0" cap="all" spc="150">
                          <a:solidFill>
                            <a:schemeClr val="lt1"/>
                          </a:solidFill>
                        </a:rPr>
                        <a:t>Geographical</a:t>
                      </a:r>
                      <a:endParaRPr lang="en-AU" sz="1800" b="0" cap="all" spc="150" dirty="0">
                        <a:solidFill>
                          <a:schemeClr val="lt1"/>
                        </a:solidFill>
                      </a:endParaRPr>
                    </a:p>
                  </a:txBody>
                  <a:tcPr marL="152974" marR="152974" marT="152974" marB="152974" anchor="ctr">
                    <a:lnL w="12700" cmpd="sng">
                      <a:noFill/>
                    </a:lnL>
                    <a:lnR w="12700" cmpd="sng">
                      <a:noFill/>
                    </a:lnR>
                    <a:lnT w="12700" cmpd="sng">
                      <a:noFill/>
                    </a:lnT>
                    <a:lnB w="38100" cmpd="sng">
                      <a:noFill/>
                    </a:lnB>
                    <a:solidFill>
                      <a:srgbClr val="505356"/>
                    </a:solidFill>
                  </a:tcPr>
                </a:tc>
                <a:tc>
                  <a:txBody>
                    <a:bodyPr/>
                    <a:lstStyle/>
                    <a:p>
                      <a:pPr algn="ctr"/>
                      <a:r>
                        <a:rPr lang="en-AU" sz="1800" b="0" cap="all" spc="150">
                          <a:solidFill>
                            <a:schemeClr val="lt1"/>
                          </a:solidFill>
                        </a:rPr>
                        <a:t>Crime</a:t>
                      </a:r>
                      <a:endParaRPr lang="en-AU" sz="1800" b="0" cap="all" spc="150" dirty="0">
                        <a:solidFill>
                          <a:schemeClr val="lt1"/>
                        </a:solidFill>
                      </a:endParaRPr>
                    </a:p>
                  </a:txBody>
                  <a:tcPr marL="152974" marR="152974" marT="152974" marB="152974" anchor="ctr">
                    <a:lnL w="12700" cmpd="sng">
                      <a:noFill/>
                    </a:lnL>
                    <a:lnR w="12700" cmpd="sng">
                      <a:noFill/>
                    </a:lnR>
                    <a:lnT w="12700" cmpd="sng">
                      <a:noFill/>
                    </a:lnT>
                    <a:lnB w="38100" cmpd="sng">
                      <a:noFill/>
                    </a:lnB>
                    <a:solidFill>
                      <a:srgbClr val="505356"/>
                    </a:solidFill>
                  </a:tcPr>
                </a:tc>
                <a:tc>
                  <a:txBody>
                    <a:bodyPr/>
                    <a:lstStyle/>
                    <a:p>
                      <a:pPr algn="ctr"/>
                      <a:r>
                        <a:rPr lang="en-AU" sz="1800" b="0" cap="all" spc="150">
                          <a:solidFill>
                            <a:schemeClr val="lt1"/>
                          </a:solidFill>
                        </a:rPr>
                        <a:t>Rental</a:t>
                      </a:r>
                      <a:endParaRPr lang="en-AU" sz="1800" b="0" cap="all" spc="150" dirty="0">
                        <a:solidFill>
                          <a:schemeClr val="lt1"/>
                        </a:solidFill>
                      </a:endParaRPr>
                    </a:p>
                  </a:txBody>
                  <a:tcPr marL="152974" marR="152974" marT="152974" marB="152974" anchor="ctr">
                    <a:lnL w="12700" cmpd="sng">
                      <a:noFill/>
                    </a:lnL>
                    <a:lnR w="12700" cmpd="sng">
                      <a:noFill/>
                    </a:lnR>
                    <a:lnT w="12700" cmpd="sng">
                      <a:noFill/>
                    </a:lnT>
                    <a:lnB w="38100" cmpd="sng">
                      <a:noFill/>
                    </a:lnB>
                    <a:solidFill>
                      <a:srgbClr val="505356"/>
                    </a:solidFill>
                  </a:tcPr>
                </a:tc>
                <a:tc>
                  <a:txBody>
                    <a:bodyPr/>
                    <a:lstStyle/>
                    <a:p>
                      <a:pPr algn="ctr"/>
                      <a:r>
                        <a:rPr lang="en-AU" sz="1800" b="0" cap="all" spc="150">
                          <a:solidFill>
                            <a:schemeClr val="lt1"/>
                          </a:solidFill>
                        </a:rPr>
                        <a:t>Venue</a:t>
                      </a:r>
                      <a:endParaRPr lang="en-AU" sz="1800" b="0" cap="all" spc="150" dirty="0">
                        <a:solidFill>
                          <a:schemeClr val="lt1"/>
                        </a:solidFill>
                      </a:endParaRPr>
                    </a:p>
                  </a:txBody>
                  <a:tcPr marL="152974" marR="152974" marT="152974" marB="152974" anchor="ctr">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3600951258"/>
                  </a:ext>
                </a:extLst>
              </a:tr>
              <a:tr h="797865">
                <a:tc>
                  <a:txBody>
                    <a:bodyPr/>
                    <a:lstStyle/>
                    <a:p>
                      <a:pPr algn="ctr"/>
                      <a:r>
                        <a:rPr lang="en-AU" sz="1500" cap="none" spc="0">
                          <a:solidFill>
                            <a:schemeClr val="tx1"/>
                          </a:solidFill>
                        </a:rPr>
                        <a:t>Data Structure (Raw)</a:t>
                      </a:r>
                      <a:endParaRPr lang="en-AU" sz="1500" cap="none" spc="0" dirty="0">
                        <a:solidFill>
                          <a:schemeClr val="tx1"/>
                        </a:solidFill>
                      </a:endParaRPr>
                    </a:p>
                  </a:txBody>
                  <a:tcPr marL="152974" marR="152974" marT="152974" marB="152974" anchor="ctr">
                    <a:lnL w="12700" cmpd="sng">
                      <a:noFill/>
                      <a:prstDash val="solid"/>
                    </a:lnL>
                    <a:lnR w="12700" cmpd="sng">
                      <a:noFill/>
                      <a:prstDash val="solid"/>
                    </a:lnR>
                    <a:lnT w="38100" cmpd="sng">
                      <a:noFill/>
                    </a:lnT>
                    <a:lnB w="12700" cmpd="sng">
                      <a:noFill/>
                      <a:prstDash val="solid"/>
                    </a:lnB>
                    <a:noFill/>
                  </a:tcPr>
                </a:tc>
                <a:tc>
                  <a:txBody>
                    <a:bodyPr/>
                    <a:lstStyle/>
                    <a:p>
                      <a:pPr algn="ctr"/>
                      <a:r>
                        <a:rPr lang="en-AU" sz="1500" cap="none" spc="0">
                          <a:solidFill>
                            <a:schemeClr val="tx1"/>
                          </a:solidFill>
                        </a:rPr>
                        <a:t>583 entries,</a:t>
                      </a:r>
                    </a:p>
                    <a:p>
                      <a:pPr algn="ctr"/>
                      <a:r>
                        <a:rPr lang="en-AU" sz="1500" cap="none" spc="0">
                          <a:solidFill>
                            <a:schemeClr val="tx1"/>
                          </a:solidFill>
                        </a:rPr>
                        <a:t>5 attributes</a:t>
                      </a:r>
                      <a:endParaRPr lang="en-AU" sz="1500" cap="none" spc="0" dirty="0">
                        <a:solidFill>
                          <a:schemeClr val="tx1"/>
                        </a:solidFill>
                      </a:endParaRPr>
                    </a:p>
                  </a:txBody>
                  <a:tcPr marL="152974" marR="152974" marT="152974" marB="152974" anchor="ctr">
                    <a:lnL w="12700" cmpd="sng">
                      <a:noFill/>
                      <a:prstDash val="solid"/>
                    </a:lnL>
                    <a:lnR w="12700" cmpd="sng">
                      <a:noFill/>
                      <a:prstDash val="solid"/>
                    </a:lnR>
                    <a:lnT w="38100" cmpd="sng">
                      <a:noFill/>
                    </a:lnT>
                    <a:lnB w="12700" cmpd="sng">
                      <a:noFill/>
                      <a:prstDash val="solid"/>
                    </a:lnB>
                    <a:noFill/>
                  </a:tcPr>
                </a:tc>
                <a:tc>
                  <a:txBody>
                    <a:bodyPr/>
                    <a:lstStyle/>
                    <a:p>
                      <a:pPr algn="ctr"/>
                      <a:r>
                        <a:rPr lang="en-AU" sz="1500" cap="none" spc="0">
                          <a:solidFill>
                            <a:schemeClr val="tx1"/>
                          </a:solidFill>
                        </a:rPr>
                        <a:t>317503 entries,</a:t>
                      </a:r>
                    </a:p>
                    <a:p>
                      <a:pPr algn="ctr"/>
                      <a:r>
                        <a:rPr lang="en-AU" sz="1500" cap="none" spc="0">
                          <a:solidFill>
                            <a:schemeClr val="tx1"/>
                          </a:solidFill>
                        </a:rPr>
                        <a:t>12 attributes</a:t>
                      </a:r>
                      <a:endParaRPr lang="en-AU" sz="1500" cap="none" spc="0" dirty="0">
                        <a:solidFill>
                          <a:schemeClr val="tx1"/>
                        </a:solidFill>
                      </a:endParaRPr>
                    </a:p>
                  </a:txBody>
                  <a:tcPr marL="152974" marR="152974" marT="152974" marB="152974" anchor="ctr">
                    <a:lnL w="12700" cmpd="sng">
                      <a:noFill/>
                      <a:prstDash val="solid"/>
                    </a:lnL>
                    <a:lnR w="12700" cmpd="sng">
                      <a:noFill/>
                      <a:prstDash val="solid"/>
                    </a:lnR>
                    <a:lnT w="38100" cmpd="sng">
                      <a:noFill/>
                    </a:lnT>
                    <a:lnB w="12700" cmpd="sng">
                      <a:noFill/>
                      <a:prstDash val="solid"/>
                    </a:lnB>
                    <a:noFill/>
                  </a:tcPr>
                </a:tc>
                <a:tc>
                  <a:txBody>
                    <a:bodyPr/>
                    <a:lstStyle/>
                    <a:p>
                      <a:pPr algn="ctr"/>
                      <a:r>
                        <a:rPr lang="en-AU" sz="1500" cap="none" spc="0">
                          <a:solidFill>
                            <a:schemeClr val="tx1"/>
                          </a:solidFill>
                        </a:rPr>
                        <a:t>159 entries,</a:t>
                      </a:r>
                    </a:p>
                    <a:p>
                      <a:pPr algn="ctr"/>
                      <a:r>
                        <a:rPr lang="en-AU" sz="1500" cap="none" spc="0">
                          <a:solidFill>
                            <a:schemeClr val="tx1"/>
                          </a:solidFill>
                        </a:rPr>
                        <a:t>170 attributes</a:t>
                      </a:r>
                      <a:endParaRPr lang="en-AU" sz="1500" cap="none" spc="0" dirty="0">
                        <a:solidFill>
                          <a:schemeClr val="tx1"/>
                        </a:solidFill>
                      </a:endParaRPr>
                    </a:p>
                  </a:txBody>
                  <a:tcPr marL="152974" marR="152974" marT="152974" marB="152974" anchor="ctr">
                    <a:lnL w="12700" cmpd="sng">
                      <a:noFill/>
                      <a:prstDash val="solid"/>
                    </a:lnL>
                    <a:lnR w="12700" cmpd="sng">
                      <a:noFill/>
                      <a:prstDash val="solid"/>
                    </a:lnR>
                    <a:lnT w="38100" cmpd="sng">
                      <a:noFill/>
                    </a:lnT>
                    <a:lnB w="12700" cmpd="sng">
                      <a:noFill/>
                      <a:prstDash val="solid"/>
                    </a:lnB>
                    <a:noFill/>
                  </a:tcPr>
                </a:tc>
                <a:tc>
                  <a:txBody>
                    <a:bodyPr/>
                    <a:lstStyle/>
                    <a:p>
                      <a:pPr algn="ctr"/>
                      <a:r>
                        <a:rPr lang="en-AU" sz="1500" cap="none" spc="0">
                          <a:solidFill>
                            <a:schemeClr val="tx1"/>
                          </a:solidFill>
                        </a:rPr>
                        <a:t>3711 entries,</a:t>
                      </a:r>
                    </a:p>
                    <a:p>
                      <a:pPr algn="ctr"/>
                      <a:r>
                        <a:rPr lang="en-AU" sz="1500" cap="none" spc="0">
                          <a:solidFill>
                            <a:schemeClr val="tx1"/>
                          </a:solidFill>
                        </a:rPr>
                        <a:t>7 attributes</a:t>
                      </a:r>
                      <a:endParaRPr lang="en-AU" sz="1500" cap="none" spc="0" dirty="0">
                        <a:solidFill>
                          <a:schemeClr val="tx1"/>
                        </a:solidFill>
                      </a:endParaRPr>
                    </a:p>
                  </a:txBody>
                  <a:tcPr marL="152974" marR="152974" marT="152974" marB="152974"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931532935"/>
                  </a:ext>
                </a:extLst>
              </a:tr>
              <a:tr h="797865">
                <a:tc>
                  <a:txBody>
                    <a:bodyPr/>
                    <a:lstStyle/>
                    <a:p>
                      <a:pPr algn="ctr"/>
                      <a:r>
                        <a:rPr lang="en-AU" sz="1500" cap="none" spc="0">
                          <a:solidFill>
                            <a:schemeClr val="tx1"/>
                          </a:solidFill>
                        </a:rPr>
                        <a:t>Data Structure (Clean)</a:t>
                      </a:r>
                      <a:endParaRPr lang="en-AU" sz="1500" cap="none" spc="0" dirty="0">
                        <a:solidFill>
                          <a:schemeClr val="tx1"/>
                        </a:solidFill>
                      </a:endParaRPr>
                    </a:p>
                  </a:txBody>
                  <a:tcPr marL="152974" marR="152974" marT="152974" marB="15297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AU" sz="1500" cap="none" spc="0">
                          <a:solidFill>
                            <a:schemeClr val="tx1"/>
                          </a:solidFill>
                        </a:rPr>
                        <a:t>546 entries,</a:t>
                      </a:r>
                    </a:p>
                    <a:p>
                      <a:pPr algn="ctr"/>
                      <a:r>
                        <a:rPr lang="en-AU" sz="1500" cap="none" spc="0">
                          <a:solidFill>
                            <a:schemeClr val="tx1"/>
                          </a:solidFill>
                        </a:rPr>
                        <a:t>5 attributes</a:t>
                      </a:r>
                      <a:endParaRPr lang="en-AU" sz="1500" cap="none" spc="0" dirty="0">
                        <a:solidFill>
                          <a:schemeClr val="tx1"/>
                        </a:solidFill>
                      </a:endParaRPr>
                    </a:p>
                  </a:txBody>
                  <a:tcPr marL="152974" marR="152974" marT="152974" marB="15297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AU" sz="1500" cap="none" spc="0">
                          <a:solidFill>
                            <a:schemeClr val="tx1"/>
                          </a:solidFill>
                        </a:rPr>
                        <a:t>170541 entries,</a:t>
                      </a:r>
                    </a:p>
                    <a:p>
                      <a:pPr algn="ctr"/>
                      <a:r>
                        <a:rPr lang="en-AU" sz="1500" cap="none" spc="0">
                          <a:solidFill>
                            <a:schemeClr val="tx1"/>
                          </a:solidFill>
                        </a:rPr>
                        <a:t>12 attributes</a:t>
                      </a:r>
                      <a:endParaRPr lang="en-AU" sz="1500" cap="none" spc="0" dirty="0">
                        <a:solidFill>
                          <a:schemeClr val="tx1"/>
                        </a:solidFill>
                      </a:endParaRPr>
                    </a:p>
                  </a:txBody>
                  <a:tcPr marL="152974" marR="152974" marT="152974" marB="15297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AU" sz="1500" cap="none" spc="0">
                          <a:solidFill>
                            <a:schemeClr val="tx1"/>
                          </a:solidFill>
                        </a:rPr>
                        <a:t>13991 entries,</a:t>
                      </a:r>
                    </a:p>
                    <a:p>
                      <a:pPr algn="ctr"/>
                      <a:r>
                        <a:rPr lang="en-AU" sz="1500" cap="none" spc="0">
                          <a:solidFill>
                            <a:schemeClr val="tx1"/>
                          </a:solidFill>
                        </a:rPr>
                        <a:t>9 attributes</a:t>
                      </a:r>
                      <a:endParaRPr lang="en-AU" sz="1500" cap="none" spc="0" dirty="0">
                        <a:solidFill>
                          <a:schemeClr val="tx1"/>
                        </a:solidFill>
                      </a:endParaRPr>
                    </a:p>
                  </a:txBody>
                  <a:tcPr marL="152974" marR="152974" marT="152974" marB="15297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AU" sz="1500" cap="none" spc="0">
                          <a:solidFill>
                            <a:schemeClr val="tx1"/>
                          </a:solidFill>
                        </a:rPr>
                        <a:t>3711 entries,</a:t>
                      </a:r>
                    </a:p>
                    <a:p>
                      <a:pPr algn="ctr"/>
                      <a:r>
                        <a:rPr lang="en-AU" sz="1500" cap="none" spc="0">
                          <a:solidFill>
                            <a:schemeClr val="tx1"/>
                          </a:solidFill>
                        </a:rPr>
                        <a:t>7 attributes</a:t>
                      </a:r>
                      <a:endParaRPr lang="en-AU" sz="1500" cap="none" spc="0" dirty="0">
                        <a:solidFill>
                          <a:schemeClr val="tx1"/>
                        </a:solidFill>
                      </a:endParaRPr>
                    </a:p>
                  </a:txBody>
                  <a:tcPr marL="152974" marR="152974" marT="152974" marB="15297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298703354"/>
                  </a:ext>
                </a:extLst>
              </a:tr>
              <a:tr h="1025604">
                <a:tc>
                  <a:txBody>
                    <a:bodyPr/>
                    <a:lstStyle/>
                    <a:p>
                      <a:pPr algn="ctr"/>
                      <a:r>
                        <a:rPr lang="en-AU" sz="1500" cap="none" spc="0">
                          <a:solidFill>
                            <a:schemeClr val="tx1"/>
                          </a:solidFill>
                        </a:rPr>
                        <a:t>Missing Values Method</a:t>
                      </a:r>
                      <a:endParaRPr lang="en-AU" sz="1500" cap="none" spc="0" dirty="0">
                        <a:solidFill>
                          <a:schemeClr val="tx1"/>
                        </a:solidFill>
                      </a:endParaRPr>
                    </a:p>
                  </a:txBody>
                  <a:tcPr marL="152974" marR="152974" marT="152974" marB="152974" anchor="ctr">
                    <a:lnL w="12700" cmpd="sng">
                      <a:noFill/>
                      <a:prstDash val="solid"/>
                    </a:lnL>
                    <a:lnR w="12700" cmpd="sng">
                      <a:noFill/>
                      <a:prstDash val="solid"/>
                    </a:lnR>
                    <a:lnT w="12700" cmpd="sng">
                      <a:noFill/>
                      <a:prstDash val="solid"/>
                    </a:lnT>
                    <a:lnB w="12700" cmpd="sng">
                      <a:noFill/>
                      <a:prstDash val="solid"/>
                    </a:lnB>
                    <a:solidFill>
                      <a:schemeClr val="bg2">
                        <a:lumMod val="75000"/>
                        <a:alpha val="7843"/>
                      </a:schemeClr>
                    </a:solidFill>
                  </a:tcPr>
                </a:tc>
                <a:tc>
                  <a:txBody>
                    <a:bodyPr/>
                    <a:lstStyle/>
                    <a:p>
                      <a:pPr algn="ctr"/>
                      <a:r>
                        <a:rPr lang="en-AU" sz="1500" cap="none" spc="0">
                          <a:solidFill>
                            <a:schemeClr val="tx1"/>
                          </a:solidFill>
                        </a:rPr>
                        <a:t>Manually </a:t>
                      </a:r>
                      <a:endParaRPr lang="en-AU" sz="1500" cap="none" spc="0" dirty="0">
                        <a:solidFill>
                          <a:schemeClr val="tx1"/>
                        </a:solidFill>
                      </a:endParaRPr>
                    </a:p>
                  </a:txBody>
                  <a:tcPr marL="152974" marR="152974" marT="152974" marB="152974" anchor="ctr">
                    <a:lnL w="12700" cmpd="sng">
                      <a:noFill/>
                      <a:prstDash val="solid"/>
                    </a:lnL>
                    <a:lnR w="12700" cmpd="sng">
                      <a:noFill/>
                      <a:prstDash val="solid"/>
                    </a:lnR>
                    <a:lnT w="12700" cmpd="sng">
                      <a:noFill/>
                      <a:prstDash val="solid"/>
                    </a:lnT>
                    <a:lnB w="12700" cmpd="sng">
                      <a:noFill/>
                      <a:prstDash val="solid"/>
                    </a:lnB>
                    <a:solidFill>
                      <a:schemeClr val="bg2">
                        <a:lumMod val="75000"/>
                        <a:alpha val="7843"/>
                      </a:schemeClr>
                    </a:solidFill>
                  </a:tcPr>
                </a:tc>
                <a:tc>
                  <a:txBody>
                    <a:bodyPr/>
                    <a:lstStyle/>
                    <a:p>
                      <a:pPr algn="ctr"/>
                      <a:r>
                        <a:rPr lang="en-AU" sz="1500" cap="none" spc="0">
                          <a:solidFill>
                            <a:schemeClr val="tx1"/>
                          </a:solidFill>
                        </a:rPr>
                        <a:t>Ignored</a:t>
                      </a:r>
                      <a:endParaRPr lang="en-AU" sz="1500" cap="none" spc="0" dirty="0">
                        <a:solidFill>
                          <a:schemeClr val="tx1"/>
                        </a:solidFill>
                      </a:endParaRPr>
                    </a:p>
                  </a:txBody>
                  <a:tcPr marL="152974" marR="152974" marT="152974" marB="152974" anchor="ctr">
                    <a:lnL w="12700" cmpd="sng">
                      <a:noFill/>
                      <a:prstDash val="solid"/>
                    </a:lnL>
                    <a:lnR w="12700" cmpd="sng">
                      <a:noFill/>
                      <a:prstDash val="solid"/>
                    </a:lnR>
                    <a:lnT w="12700" cmpd="sng">
                      <a:noFill/>
                      <a:prstDash val="solid"/>
                    </a:lnT>
                    <a:lnB w="12700" cmpd="sng">
                      <a:noFill/>
                      <a:prstDash val="solid"/>
                    </a:lnB>
                    <a:solidFill>
                      <a:schemeClr val="bg2">
                        <a:lumMod val="75000"/>
                        <a:alpha val="7843"/>
                      </a:schemeClr>
                    </a:solidFill>
                  </a:tcPr>
                </a:tc>
                <a:tc>
                  <a:txBody>
                    <a:bodyPr/>
                    <a:lstStyle/>
                    <a:p>
                      <a:pPr algn="ctr"/>
                      <a:r>
                        <a:rPr lang="en-AU" sz="1500" cap="none" spc="0">
                          <a:solidFill>
                            <a:schemeClr val="tx1"/>
                          </a:solidFill>
                        </a:rPr>
                        <a:t>Using the mean values calculated from surrounding suburbs</a:t>
                      </a:r>
                      <a:endParaRPr lang="en-AU" sz="1500" cap="none" spc="0" dirty="0">
                        <a:solidFill>
                          <a:schemeClr val="tx1"/>
                        </a:solidFill>
                      </a:endParaRPr>
                    </a:p>
                  </a:txBody>
                  <a:tcPr marL="152974" marR="152974" marT="152974" marB="152974" anchor="ctr">
                    <a:lnL w="12700" cmpd="sng">
                      <a:noFill/>
                      <a:prstDash val="solid"/>
                    </a:lnL>
                    <a:lnR w="12700" cmpd="sng">
                      <a:noFill/>
                      <a:prstDash val="solid"/>
                    </a:lnR>
                    <a:lnT w="12700" cmpd="sng">
                      <a:noFill/>
                      <a:prstDash val="solid"/>
                    </a:lnT>
                    <a:lnB w="12700" cmpd="sng">
                      <a:noFill/>
                      <a:prstDash val="solid"/>
                    </a:lnB>
                    <a:solidFill>
                      <a:schemeClr val="bg2">
                        <a:lumMod val="75000"/>
                        <a:alpha val="7843"/>
                      </a:schemeClr>
                    </a:solidFill>
                  </a:tcPr>
                </a:tc>
                <a:tc>
                  <a:txBody>
                    <a:bodyPr/>
                    <a:lstStyle/>
                    <a:p>
                      <a:pPr algn="ctr"/>
                      <a:r>
                        <a:rPr lang="en-AU" sz="1500" cap="none" spc="0">
                          <a:solidFill>
                            <a:schemeClr val="tx1"/>
                          </a:solidFill>
                        </a:rPr>
                        <a:t>The most frequent value</a:t>
                      </a:r>
                      <a:endParaRPr lang="en-AU" sz="1500" cap="none" spc="0" dirty="0">
                        <a:solidFill>
                          <a:schemeClr val="tx1"/>
                        </a:solidFill>
                      </a:endParaRPr>
                    </a:p>
                  </a:txBody>
                  <a:tcPr marL="152974" marR="152974" marT="152974" marB="152974" anchor="ctr">
                    <a:lnL w="12700" cmpd="sng">
                      <a:noFill/>
                      <a:prstDash val="solid"/>
                    </a:lnL>
                    <a:lnR w="12700" cmpd="sng">
                      <a:noFill/>
                      <a:prstDash val="solid"/>
                    </a:lnR>
                    <a:lnT w="12700" cmpd="sng">
                      <a:noFill/>
                      <a:prstDash val="solid"/>
                    </a:lnT>
                    <a:lnB w="12700" cmpd="sng">
                      <a:noFill/>
                      <a:prstDash val="solid"/>
                    </a:lnB>
                    <a:solidFill>
                      <a:schemeClr val="bg2">
                        <a:lumMod val="75000"/>
                        <a:alpha val="7843"/>
                      </a:schemeClr>
                    </a:solidFill>
                  </a:tcPr>
                </a:tc>
                <a:extLst>
                  <a:ext uri="{0D108BD9-81ED-4DB2-BD59-A6C34878D82A}">
                    <a16:rowId xmlns:a16="http://schemas.microsoft.com/office/drawing/2014/main" val="3825189388"/>
                  </a:ext>
                </a:extLst>
              </a:tr>
            </a:tbl>
          </a:graphicData>
        </a:graphic>
      </p:graphicFrame>
    </p:spTree>
    <p:extLst>
      <p:ext uri="{BB962C8B-B14F-4D97-AF65-F5344CB8AC3E}">
        <p14:creationId xmlns:p14="http://schemas.microsoft.com/office/powerpoint/2010/main" val="1114244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Freeform: Shape 4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8" name="Freeform: Shape 5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CBE1DA-D1FA-E948-95EF-71192709BC0B}"/>
              </a:ext>
            </a:extLst>
          </p:cNvPr>
          <p:cNvSpPr>
            <a:spLocks noGrp="1"/>
          </p:cNvSpPr>
          <p:nvPr>
            <p:ph type="title"/>
          </p:nvPr>
        </p:nvSpPr>
        <p:spPr>
          <a:xfrm>
            <a:off x="371094" y="1161288"/>
            <a:ext cx="3438144" cy="1239012"/>
          </a:xfrm>
        </p:spPr>
        <p:txBody>
          <a:bodyPr anchor="ctr">
            <a:normAutofit/>
          </a:bodyPr>
          <a:lstStyle/>
          <a:p>
            <a:r>
              <a:rPr lang="en-AU" sz="2200"/>
              <a:t>Distribution of suburbs in metropolitan Melbourne</a:t>
            </a:r>
          </a:p>
        </p:txBody>
      </p:sp>
      <p:sp>
        <p:nvSpPr>
          <p:cNvPr id="54" name="Rectangle 5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A269CCF6-1773-44D2-8206-39B4BAB30857}"/>
              </a:ext>
            </a:extLst>
          </p:cNvPr>
          <p:cNvSpPr>
            <a:spLocks noGrp="1"/>
          </p:cNvSpPr>
          <p:nvPr>
            <p:ph idx="1"/>
          </p:nvPr>
        </p:nvSpPr>
        <p:spPr>
          <a:xfrm>
            <a:off x="371094" y="2718054"/>
            <a:ext cx="3438906" cy="3207258"/>
          </a:xfrm>
        </p:spPr>
        <p:txBody>
          <a:bodyPr anchor="t">
            <a:normAutofit/>
          </a:bodyPr>
          <a:lstStyle/>
          <a:p>
            <a:r>
              <a:rPr lang="en-AU" sz="1700"/>
              <a:t>There are </a:t>
            </a:r>
            <a:r>
              <a:rPr lang="en-AU" sz="1700" b="1"/>
              <a:t>545 suburbs </a:t>
            </a:r>
            <a:r>
              <a:rPr lang="en-AU" sz="1700"/>
              <a:t>distributed in </a:t>
            </a:r>
            <a:r>
              <a:rPr lang="en-AU" sz="1700" b="1"/>
              <a:t>31 councils </a:t>
            </a:r>
            <a:r>
              <a:rPr lang="en-AU" sz="1700"/>
              <a:t>in metropolitan Melbourne </a:t>
            </a:r>
          </a:p>
          <a:p>
            <a:r>
              <a:rPr lang="en-AU" sz="1700" b="1" i="1"/>
              <a:t>Shire of Yarra Ranges </a:t>
            </a:r>
            <a:r>
              <a:rPr lang="en-AU" sz="1700"/>
              <a:t>has the most suburbs</a:t>
            </a:r>
          </a:p>
          <a:p>
            <a:r>
              <a:rPr lang="en-AU" sz="1700" b="1" i="1"/>
              <a:t>City of Bayside </a:t>
            </a:r>
            <a:r>
              <a:rPr lang="en-AU" sz="1700"/>
              <a:t>has the least suburbs </a:t>
            </a:r>
            <a:endParaRPr lang="en-US" sz="1700"/>
          </a:p>
        </p:txBody>
      </p:sp>
      <p:pic>
        <p:nvPicPr>
          <p:cNvPr id="4" name="Content Placeholder 3" descr="Chart&#10;&#10;Description automatically generated with medium confidence">
            <a:extLst>
              <a:ext uri="{FF2B5EF4-FFF2-40B4-BE49-F238E27FC236}">
                <a16:creationId xmlns:a16="http://schemas.microsoft.com/office/drawing/2014/main" id="{9CFA1A5A-F0CF-9744-ADF5-7D890255E6E7}"/>
              </a:ext>
            </a:extLst>
          </p:cNvPr>
          <p:cNvPicPr>
            <a:picLocks/>
          </p:cNvPicPr>
          <p:nvPr/>
        </p:nvPicPr>
        <p:blipFill rotWithShape="1">
          <a:blip r:embed="rId2" cstate="print">
            <a:extLst>
              <a:ext uri="{28A0092B-C50C-407E-A947-70E740481C1C}">
                <a14:useLocalDpi xmlns:a14="http://schemas.microsoft.com/office/drawing/2010/main"/>
              </a:ext>
            </a:extLst>
          </a:blip>
          <a:srcRect b="-3"/>
          <a:stretch/>
        </p:blipFill>
        <p:spPr>
          <a:xfrm>
            <a:off x="4901184" y="1351848"/>
            <a:ext cx="6922008" cy="4254887"/>
          </a:xfrm>
          <a:prstGeom prst="rect">
            <a:avLst/>
          </a:prstGeom>
        </p:spPr>
      </p:pic>
    </p:spTree>
    <p:extLst>
      <p:ext uri="{BB962C8B-B14F-4D97-AF65-F5344CB8AC3E}">
        <p14:creationId xmlns:p14="http://schemas.microsoft.com/office/powerpoint/2010/main" val="848093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2">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Freeform: Shape 44">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3" name="Freeform: Shape 46">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D8146F-3961-4B41-B96F-FCAFC6621258}"/>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Narrow down the search scope</a:t>
            </a:r>
          </a:p>
        </p:txBody>
      </p:sp>
      <p:sp>
        <p:nvSpPr>
          <p:cNvPr id="49" name="Rectangle 4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2948E689-E0FD-5D4A-947E-0C3AE6959DBC}"/>
              </a:ext>
            </a:extLst>
          </p:cNvPr>
          <p:cNvSpPr txBox="1"/>
          <p:nvPr/>
        </p:nvSpPr>
        <p:spPr>
          <a:xfrm>
            <a:off x="371094" y="2718054"/>
            <a:ext cx="3438906" cy="3207258"/>
          </a:xfrm>
          <a:prstGeom prst="rect">
            <a:avLst/>
          </a:prstGeom>
        </p:spPr>
        <p:txBody>
          <a:bodyPr vert="horz" lIns="91440" tIns="45720" rIns="91440" bIns="45720" rtlCol="0" anchor="t">
            <a:noAutofit/>
          </a:bodyPr>
          <a:lstStyle/>
          <a:p>
            <a:pPr lvl="0">
              <a:spcAft>
                <a:spcPts val="600"/>
              </a:spcAft>
            </a:pPr>
            <a:r>
              <a:rPr lang="en-US" sz="1200" b="1" dirty="0"/>
              <a:t>Suburbs within the boundary:</a:t>
            </a:r>
          </a:p>
          <a:p>
            <a:pPr lvl="0" indent="-228600">
              <a:spcAft>
                <a:spcPts val="600"/>
              </a:spcAft>
              <a:buFont typeface="Arial" panose="020B0604020202020204" pitchFamily="34" charset="0"/>
              <a:buChar char="•"/>
            </a:pPr>
            <a:endParaRPr lang="en-US" sz="1000" dirty="0"/>
          </a:p>
          <a:p>
            <a:pPr lvl="0" indent="-228600">
              <a:spcAft>
                <a:spcPts val="600"/>
              </a:spcAft>
              <a:buFont typeface="Arial" panose="020B0604020202020204" pitchFamily="34" charset="0"/>
              <a:buChar char="•"/>
            </a:pPr>
            <a:r>
              <a:rPr lang="en-US" sz="1000" dirty="0"/>
              <a:t>City of Melbourne</a:t>
            </a:r>
          </a:p>
          <a:p>
            <a:pPr lvl="0" indent="-228600">
              <a:spcAft>
                <a:spcPts val="600"/>
              </a:spcAft>
              <a:buFont typeface="Arial" panose="020B0604020202020204" pitchFamily="34" charset="0"/>
              <a:buChar char="•"/>
            </a:pPr>
            <a:r>
              <a:rPr lang="en-US" sz="1000" dirty="0"/>
              <a:t>City of Port Phillip</a:t>
            </a:r>
          </a:p>
          <a:p>
            <a:pPr lvl="0" indent="-228600">
              <a:spcAft>
                <a:spcPts val="600"/>
              </a:spcAft>
              <a:buFont typeface="Arial" panose="020B0604020202020204" pitchFamily="34" charset="0"/>
              <a:buChar char="•"/>
            </a:pPr>
            <a:r>
              <a:rPr lang="en-US" sz="1000" dirty="0"/>
              <a:t>City of Hobsons Bay</a:t>
            </a:r>
          </a:p>
          <a:p>
            <a:pPr lvl="0" indent="-228600">
              <a:spcAft>
                <a:spcPts val="600"/>
              </a:spcAft>
              <a:buFont typeface="Arial" panose="020B0604020202020204" pitchFamily="34" charset="0"/>
              <a:buChar char="•"/>
            </a:pPr>
            <a:r>
              <a:rPr lang="en-US" sz="1000" dirty="0"/>
              <a:t>City of </a:t>
            </a:r>
            <a:r>
              <a:rPr lang="en-US" sz="1000" dirty="0" err="1"/>
              <a:t>Stonnington</a:t>
            </a:r>
            <a:endParaRPr lang="en-US" sz="1000" dirty="0"/>
          </a:p>
          <a:p>
            <a:pPr lvl="0" indent="-228600">
              <a:spcAft>
                <a:spcPts val="600"/>
              </a:spcAft>
              <a:buFont typeface="Arial" panose="020B0604020202020204" pitchFamily="34" charset="0"/>
              <a:buChar char="•"/>
            </a:pPr>
            <a:r>
              <a:rPr lang="en-US" sz="1000" dirty="0"/>
              <a:t>City of Glen Eira</a:t>
            </a:r>
          </a:p>
          <a:p>
            <a:pPr lvl="0" indent="-228600">
              <a:spcAft>
                <a:spcPts val="600"/>
              </a:spcAft>
              <a:buFont typeface="Arial" panose="020B0604020202020204" pitchFamily="34" charset="0"/>
              <a:buChar char="•"/>
            </a:pPr>
            <a:r>
              <a:rPr lang="en-US" sz="1000" dirty="0"/>
              <a:t>City of </a:t>
            </a:r>
            <a:r>
              <a:rPr lang="en-US" sz="1000" dirty="0" err="1"/>
              <a:t>Yarra</a:t>
            </a:r>
            <a:endParaRPr lang="en-US" sz="1000" dirty="0"/>
          </a:p>
          <a:p>
            <a:pPr lvl="0" indent="-228600">
              <a:spcAft>
                <a:spcPts val="600"/>
              </a:spcAft>
              <a:buFont typeface="Arial" panose="020B0604020202020204" pitchFamily="34" charset="0"/>
              <a:buChar char="•"/>
            </a:pPr>
            <a:r>
              <a:rPr lang="en-US" sz="1000" dirty="0"/>
              <a:t>City of Moreland</a:t>
            </a:r>
          </a:p>
          <a:p>
            <a:pPr lvl="0" indent="-228600">
              <a:spcAft>
                <a:spcPts val="600"/>
              </a:spcAft>
              <a:buFont typeface="Arial" panose="020B0604020202020204" pitchFamily="34" charset="0"/>
              <a:buChar char="•"/>
            </a:pPr>
            <a:r>
              <a:rPr lang="en-US" sz="1000" dirty="0"/>
              <a:t>City of Darebin</a:t>
            </a:r>
          </a:p>
          <a:p>
            <a:pPr lvl="0" indent="-228600">
              <a:spcAft>
                <a:spcPts val="600"/>
              </a:spcAft>
              <a:buFont typeface="Arial" panose="020B0604020202020204" pitchFamily="34" charset="0"/>
              <a:buChar char="•"/>
            </a:pPr>
            <a:r>
              <a:rPr lang="en-US" sz="1000" dirty="0"/>
              <a:t>City of Maribyrnong</a:t>
            </a:r>
          </a:p>
          <a:p>
            <a:pPr lvl="0" indent="-228600">
              <a:spcAft>
                <a:spcPts val="600"/>
              </a:spcAft>
              <a:buFont typeface="Arial" panose="020B0604020202020204" pitchFamily="34" charset="0"/>
              <a:buChar char="•"/>
            </a:pPr>
            <a:r>
              <a:rPr lang="en-US" sz="1000" dirty="0"/>
              <a:t>City of Moonee Valley</a:t>
            </a:r>
          </a:p>
          <a:p>
            <a:pPr lvl="0" indent="-228600">
              <a:spcAft>
                <a:spcPts val="600"/>
              </a:spcAft>
              <a:buFont typeface="Arial" panose="020B0604020202020204" pitchFamily="34" charset="0"/>
              <a:buChar char="•"/>
            </a:pPr>
            <a:r>
              <a:rPr lang="en-US" sz="1000" dirty="0"/>
              <a:t>City of Boroondara</a:t>
            </a:r>
          </a:p>
          <a:p>
            <a:pPr lvl="0" indent="-228600">
              <a:spcAft>
                <a:spcPts val="600"/>
              </a:spcAft>
              <a:buFont typeface="Arial" panose="020B0604020202020204" pitchFamily="34" charset="0"/>
              <a:buChar char="•"/>
            </a:pPr>
            <a:r>
              <a:rPr lang="en-US" sz="1000" dirty="0"/>
              <a:t>City of Bayside</a:t>
            </a:r>
          </a:p>
          <a:p>
            <a:pPr lvl="0" indent="-228600">
              <a:spcAft>
                <a:spcPts val="600"/>
              </a:spcAft>
              <a:buFont typeface="Arial" panose="020B0604020202020204" pitchFamily="34" charset="0"/>
              <a:buChar char="•"/>
            </a:pPr>
            <a:endParaRPr lang="en-US" sz="1200" dirty="0"/>
          </a:p>
          <a:p>
            <a:pPr indent="-228600">
              <a:spcAft>
                <a:spcPts val="600"/>
              </a:spcAft>
              <a:buFont typeface="Arial" panose="020B0604020202020204" pitchFamily="34" charset="0"/>
              <a:buChar char="•"/>
            </a:pPr>
            <a:endParaRPr lang="en-US" sz="1200" dirty="0"/>
          </a:p>
        </p:txBody>
      </p:sp>
      <p:pic>
        <p:nvPicPr>
          <p:cNvPr id="7" name="Content Placeholder 6" descr="Map&#10;&#10;Description automatically generated">
            <a:extLst>
              <a:ext uri="{FF2B5EF4-FFF2-40B4-BE49-F238E27FC236}">
                <a16:creationId xmlns:a16="http://schemas.microsoft.com/office/drawing/2014/main" id="{B6B9C2A1-DB51-494C-99CD-C2860E6D992D}"/>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898966" y="1723644"/>
            <a:ext cx="6921940" cy="2924518"/>
          </a:xfrm>
          <a:prstGeom prst="rect">
            <a:avLst/>
          </a:prstGeom>
        </p:spPr>
      </p:pic>
      <p:sp>
        <p:nvSpPr>
          <p:cNvPr id="13" name="TextBox 12">
            <a:extLst>
              <a:ext uri="{FF2B5EF4-FFF2-40B4-BE49-F238E27FC236}">
                <a16:creationId xmlns:a16="http://schemas.microsoft.com/office/drawing/2014/main" id="{F6C09EFB-807A-1A47-BE61-F20BD8988634}"/>
              </a:ext>
            </a:extLst>
          </p:cNvPr>
          <p:cNvSpPr txBox="1"/>
          <p:nvPr/>
        </p:nvSpPr>
        <p:spPr>
          <a:xfrm>
            <a:off x="4728020" y="5291416"/>
            <a:ext cx="7191632" cy="923330"/>
          </a:xfrm>
          <a:prstGeom prst="rect">
            <a:avLst/>
          </a:prstGeom>
          <a:noFill/>
        </p:spPr>
        <p:txBody>
          <a:bodyPr wrap="square" rtlCol="0">
            <a:spAutoFit/>
          </a:bodyPr>
          <a:lstStyle/>
          <a:p>
            <a:r>
              <a:rPr lang="en-US" dirty="0"/>
              <a:t>After refining the search scope, the number of potentially suitable suburbs are </a:t>
            </a:r>
            <a:r>
              <a:rPr lang="en-US" b="1" dirty="0"/>
              <a:t>reduced</a:t>
            </a:r>
            <a:r>
              <a:rPr lang="en-US" dirty="0"/>
              <a:t> from 547 to </a:t>
            </a:r>
            <a:r>
              <a:rPr lang="en-US" b="1" dirty="0"/>
              <a:t>127</a:t>
            </a:r>
            <a:r>
              <a:rPr lang="en-US" dirty="0"/>
              <a:t>.</a:t>
            </a:r>
          </a:p>
          <a:p>
            <a:endParaRPr lang="en-AU" dirty="0"/>
          </a:p>
        </p:txBody>
      </p:sp>
      <p:sp>
        <p:nvSpPr>
          <p:cNvPr id="15" name="TextBox 14">
            <a:extLst>
              <a:ext uri="{FF2B5EF4-FFF2-40B4-BE49-F238E27FC236}">
                <a16:creationId xmlns:a16="http://schemas.microsoft.com/office/drawing/2014/main" id="{5CAD3741-9F25-F648-84AF-AB06DAF0A083}"/>
              </a:ext>
            </a:extLst>
          </p:cNvPr>
          <p:cNvSpPr txBox="1"/>
          <p:nvPr/>
        </p:nvSpPr>
        <p:spPr>
          <a:xfrm>
            <a:off x="5388136" y="916687"/>
            <a:ext cx="5943600" cy="800219"/>
          </a:xfrm>
          <a:prstGeom prst="rect">
            <a:avLst/>
          </a:prstGeom>
          <a:noFill/>
        </p:spPr>
        <p:txBody>
          <a:bodyPr wrap="square" rtlCol="0">
            <a:spAutoFit/>
          </a:bodyPr>
          <a:lstStyle/>
          <a:p>
            <a:r>
              <a:rPr lang="en-AU" sz="1400" dirty="0"/>
              <a:t>Figure 2:  Boundaries of the reachable zone within 30mins driving time to the office during peak hours.</a:t>
            </a:r>
          </a:p>
          <a:p>
            <a:endParaRPr lang="en-AU" dirty="0"/>
          </a:p>
        </p:txBody>
      </p:sp>
    </p:spTree>
    <p:extLst>
      <p:ext uri="{BB962C8B-B14F-4D97-AF65-F5344CB8AC3E}">
        <p14:creationId xmlns:p14="http://schemas.microsoft.com/office/powerpoint/2010/main" val="2638381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68558-EE3D-2347-8E49-975FFDBB6267}"/>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3600" dirty="0"/>
              <a:t>Distribution of Crime Incidents Grouped by Crime division in 2020 </a:t>
            </a:r>
          </a:p>
        </p:txBody>
      </p:sp>
      <p:sp useBgFill="1">
        <p:nvSpPr>
          <p:cNvPr id="28" name="Rectangle 2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icture containing chart&#10;&#10;Description automatically generated">
            <a:extLst>
              <a:ext uri="{FF2B5EF4-FFF2-40B4-BE49-F238E27FC236}">
                <a16:creationId xmlns:a16="http://schemas.microsoft.com/office/drawing/2014/main" id="{5FCB7B76-29DE-7B45-B997-B1A58D4FA6F0}"/>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838199" y="3054267"/>
            <a:ext cx="5140661" cy="2570330"/>
          </a:xfrm>
          <a:prstGeom prst="rect">
            <a:avLst/>
          </a:prstGeom>
        </p:spPr>
      </p:pic>
      <p:pic>
        <p:nvPicPr>
          <p:cNvPr id="17" name="Content Placeholder 4" descr="A picture containing shoji, crossword puzzle, window, building&#10;&#10;Description automatically generated">
            <a:extLst>
              <a:ext uri="{FF2B5EF4-FFF2-40B4-BE49-F238E27FC236}">
                <a16:creationId xmlns:a16="http://schemas.microsoft.com/office/drawing/2014/main" id="{EF4C58C7-0C60-8140-86EC-75B2597203B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43531" y="2399494"/>
            <a:ext cx="3879878" cy="3879878"/>
          </a:xfrm>
          <a:prstGeom prst="rect">
            <a:avLst/>
          </a:prstGeom>
        </p:spPr>
      </p:pic>
    </p:spTree>
    <p:extLst>
      <p:ext uri="{BB962C8B-B14F-4D97-AF65-F5344CB8AC3E}">
        <p14:creationId xmlns:p14="http://schemas.microsoft.com/office/powerpoint/2010/main" val="2945087969"/>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718</TotalTime>
  <Words>1810</Words>
  <Application>Microsoft Macintosh PowerPoint</Application>
  <PresentationFormat>Widescreen</PresentationFormat>
  <Paragraphs>307</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Avenir Next LT Pro</vt:lpstr>
      <vt:lpstr>Calibri</vt:lpstr>
      <vt:lpstr>Neue Haas Grotesk Text Pro</vt:lpstr>
      <vt:lpstr>AccentBoxVTI</vt:lpstr>
      <vt:lpstr>Battle of Neighbourhoods</vt:lpstr>
      <vt:lpstr>Background</vt:lpstr>
      <vt:lpstr>Objectives</vt:lpstr>
      <vt:lpstr>Data acquisition and cleaning</vt:lpstr>
      <vt:lpstr>Data acquisition and cleaning</vt:lpstr>
      <vt:lpstr>Data acquisition and cleaning</vt:lpstr>
      <vt:lpstr>Distribution of suburbs in metropolitan Melbourne</vt:lpstr>
      <vt:lpstr>Narrow down the search scope</vt:lpstr>
      <vt:lpstr>Distribution of Crime Incidents Grouped by Crime division in 2020 </vt:lpstr>
      <vt:lpstr>Distribution of Crime Incidents Grouped by Crime Subdivision in 2020 </vt:lpstr>
      <vt:lpstr>Distribution of Volume and Median Price of Rental Properties in 2020</vt:lpstr>
      <vt:lpstr>Major Venues</vt:lpstr>
      <vt:lpstr>Prepare the Data for Training</vt:lpstr>
      <vt:lpstr>Find the best k value for K-Means Clustering</vt:lpstr>
      <vt:lpstr>Silhouette Diagram</vt:lpstr>
      <vt:lpstr>Silhouette Diagram (Cont.)</vt:lpstr>
      <vt:lpstr>K-Means Clustering with optimal hyperparameters (K = 9) </vt:lpstr>
      <vt:lpstr>Feature Analysis - Distribution of suburbs in every cluster</vt:lpstr>
      <vt:lpstr>Feature Analysis - Average Euclidean distance to the office</vt:lpstr>
      <vt:lpstr>Feature Analysis - Crime distribution and occurrence</vt:lpstr>
      <vt:lpstr>Feature Analysis - Rental boxplots</vt:lpstr>
      <vt:lpstr>Cluster Profiles - Desired Attributes</vt:lpstr>
      <vt:lpstr>Cluster Features  -Overview</vt:lpstr>
      <vt:lpstr>Cluster Features  -Euclidean Distance</vt:lpstr>
      <vt:lpstr>Cluster Features  -Crime</vt:lpstr>
      <vt:lpstr>Cluster Features  -Rental</vt:lpstr>
      <vt:lpstr>Cluster Features  -Venue</vt:lpstr>
      <vt:lpstr>Cluster Profiles - Cluster 0</vt:lpstr>
      <vt:lpstr>Cluster Profiles - Cluster 1</vt:lpstr>
      <vt:lpstr>Cluster Profiles - Cluster 2</vt:lpstr>
      <vt:lpstr>Cluster Profiles - Cluster 3</vt:lpstr>
      <vt:lpstr>Cluster Profiles - Cluster 4</vt:lpstr>
      <vt:lpstr>Cluster Profiles - Cluster 5</vt:lpstr>
      <vt:lpstr>Cluster Profiles - Cluster 6</vt:lpstr>
      <vt:lpstr>Cluster Profiles - Cluster 7</vt:lpstr>
      <vt:lpstr>Cluster Profiles - Cluster 8</vt:lpstr>
      <vt:lpstr>Conclusion</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of Neighbourhoods</dc:title>
  <dc:creator>Johnny Gong</dc:creator>
  <cp:lastModifiedBy>Johnny Gong</cp:lastModifiedBy>
  <cp:revision>34</cp:revision>
  <dcterms:created xsi:type="dcterms:W3CDTF">2021-07-28T23:35:02Z</dcterms:created>
  <dcterms:modified xsi:type="dcterms:W3CDTF">2021-07-29T11:34:07Z</dcterms:modified>
</cp:coreProperties>
</file>